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6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media/image47.jpg" ContentType="image/jpg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  <p:sldMasterId id="2147483658" r:id="rId4"/>
    <p:sldMasterId id="2147483673" r:id="rId5"/>
    <p:sldMasterId id="2147483685" r:id="rId6"/>
    <p:sldMasterId id="2147483698" r:id="rId7"/>
    <p:sldMasterId id="2147483730" r:id="rId8"/>
    <p:sldMasterId id="2147483759" r:id="rId9"/>
  </p:sldMasterIdLst>
  <p:notesMasterIdLst>
    <p:notesMasterId r:id="rId48"/>
  </p:notesMasterIdLst>
  <p:sldIdLst>
    <p:sldId id="256" r:id="rId10"/>
    <p:sldId id="570" r:id="rId11"/>
    <p:sldId id="306" r:id="rId12"/>
    <p:sldId id="573" r:id="rId13"/>
    <p:sldId id="324" r:id="rId14"/>
    <p:sldId id="326" r:id="rId15"/>
    <p:sldId id="574" r:id="rId16"/>
    <p:sldId id="259" r:id="rId17"/>
    <p:sldId id="575" r:id="rId18"/>
    <p:sldId id="276" r:id="rId19"/>
    <p:sldId id="270" r:id="rId20"/>
    <p:sldId id="268" r:id="rId21"/>
    <p:sldId id="263" r:id="rId22"/>
    <p:sldId id="278" r:id="rId23"/>
    <p:sldId id="264" r:id="rId24"/>
    <p:sldId id="274" r:id="rId25"/>
    <p:sldId id="275" r:id="rId26"/>
    <p:sldId id="285" r:id="rId27"/>
    <p:sldId id="267" r:id="rId28"/>
    <p:sldId id="283" r:id="rId29"/>
    <p:sldId id="287" r:id="rId30"/>
    <p:sldId id="576" r:id="rId31"/>
    <p:sldId id="293" r:id="rId32"/>
    <p:sldId id="294" r:id="rId33"/>
    <p:sldId id="577" r:id="rId34"/>
    <p:sldId id="578" r:id="rId35"/>
    <p:sldId id="579" r:id="rId36"/>
    <p:sldId id="291" r:id="rId37"/>
    <p:sldId id="580" r:id="rId38"/>
    <p:sldId id="277" r:id="rId39"/>
    <p:sldId id="261" r:id="rId40"/>
    <p:sldId id="466" r:id="rId41"/>
    <p:sldId id="271" r:id="rId42"/>
    <p:sldId id="387" r:id="rId43"/>
    <p:sldId id="487" r:id="rId44"/>
    <p:sldId id="505" r:id="rId45"/>
    <p:sldId id="581" r:id="rId46"/>
    <p:sldId id="266" r:id="rId4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7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D06E04-B578-4516-BFDB-0909AD069915}" v="4" dt="2023-03-13T11:10:42.7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44" autoAdjust="0"/>
    <p:restoredTop sz="49748" autoAdjust="0"/>
  </p:normalViewPr>
  <p:slideViewPr>
    <p:cSldViewPr snapToGrid="0" snapToObjects="1">
      <p:cViewPr varScale="1">
        <p:scale>
          <a:sx n="27" d="100"/>
          <a:sy n="27" d="100"/>
        </p:scale>
        <p:origin x="2092" y="4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5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3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6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Fuel</a:t>
            </a:r>
            <a:r>
              <a:rPr lang="en-GB" baseline="0"/>
              <a:t> Poverty in Scotland 2012-2022</a:t>
            </a:r>
            <a:endParaRPr lang="en-GB"/>
          </a:p>
        </c:rich>
      </c:tx>
      <c:layout>
        <c:manualLayout>
          <c:xMode val="edge"/>
          <c:yMode val="edge"/>
          <c:x val="0.1553597101694406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Sheet1!$D$13</c:f>
              <c:strCache>
                <c:ptCount val="1"/>
                <c:pt idx="0">
                  <c:v>Extreme Fuel Poverty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Sheet1!$C$14:$C$22</c:f>
              <c:numCache>
                <c:formatCode>General</c:formatCode>
                <c:ptCount val="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2022</c:v>
                </c:pt>
              </c:numCache>
            </c:numRef>
          </c:cat>
          <c:val>
            <c:numRef>
              <c:f>Sheet1!$D$14:$D$22</c:f>
              <c:numCache>
                <c:formatCode>General</c:formatCode>
                <c:ptCount val="9"/>
                <c:pt idx="0">
                  <c:v>361000</c:v>
                </c:pt>
                <c:pt idx="1">
                  <c:v>384000</c:v>
                </c:pt>
                <c:pt idx="2">
                  <c:v>368000</c:v>
                </c:pt>
                <c:pt idx="3">
                  <c:v>317000</c:v>
                </c:pt>
                <c:pt idx="4">
                  <c:v>308000</c:v>
                </c:pt>
                <c:pt idx="5">
                  <c:v>293000</c:v>
                </c:pt>
                <c:pt idx="6">
                  <c:v>279000</c:v>
                </c:pt>
                <c:pt idx="7">
                  <c:v>311000</c:v>
                </c:pt>
                <c:pt idx="8">
                  <c:v>593000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9F-44FA-BCC6-B776D7D517F3}"/>
            </c:ext>
          </c:extLst>
        </c:ser>
        <c:ser>
          <c:idx val="1"/>
          <c:order val="1"/>
          <c:tx>
            <c:strRef>
              <c:f>Sheet1!$E$13</c:f>
              <c:strCache>
                <c:ptCount val="1"/>
                <c:pt idx="0">
                  <c:v>Fuel Poverty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Sheet1!$C$14:$C$22</c:f>
              <c:numCache>
                <c:formatCode>General</c:formatCode>
                <c:ptCount val="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2022</c:v>
                </c:pt>
              </c:numCache>
            </c:numRef>
          </c:cat>
          <c:val>
            <c:numRef>
              <c:f>Sheet1!$E$14:$E$22</c:f>
              <c:numCache>
                <c:formatCode>General</c:formatCode>
                <c:ptCount val="9"/>
                <c:pt idx="0">
                  <c:v>330000</c:v>
                </c:pt>
                <c:pt idx="1">
                  <c:v>377000</c:v>
                </c:pt>
                <c:pt idx="2">
                  <c:v>329000</c:v>
                </c:pt>
                <c:pt idx="3">
                  <c:v>358000</c:v>
                </c:pt>
                <c:pt idx="4">
                  <c:v>323000</c:v>
                </c:pt>
                <c:pt idx="5">
                  <c:v>290000</c:v>
                </c:pt>
                <c:pt idx="6">
                  <c:v>340000</c:v>
                </c:pt>
                <c:pt idx="7">
                  <c:v>302000</c:v>
                </c:pt>
                <c:pt idx="8">
                  <c:v>281000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9F-44FA-BCC6-B776D7D517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7322320"/>
        <c:axId val="117323568"/>
      </c:barChart>
      <c:catAx>
        <c:axId val="117322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323568"/>
        <c:crosses val="autoZero"/>
        <c:auto val="1"/>
        <c:lblAlgn val="ctr"/>
        <c:lblOffset val="100"/>
        <c:noMultiLvlLbl val="0"/>
      </c:catAx>
      <c:valAx>
        <c:axId val="117323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322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6F0489-060A-4339-84B9-CC1A93F8175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2A2792EF-8D4E-4E6A-A669-7129FF2130EF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sz="2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Step 1  </a:t>
          </a:r>
          <a:r>
            <a:rPr lang="en-GB" sz="2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Raising awareness</a:t>
          </a:r>
        </a:p>
      </dgm:t>
    </dgm:pt>
    <dgm:pt modelId="{78C304DB-2C79-4E07-B7E3-20F0F533D620}" type="parTrans" cxnId="{B5FD1D5D-DFFC-4CE0-8D4A-CF792757B7A5}">
      <dgm:prSet/>
      <dgm:spPr/>
      <dgm:t>
        <a:bodyPr/>
        <a:lstStyle/>
        <a:p>
          <a:endParaRPr lang="en-GB" sz="200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D3518A-D47E-4297-AF7E-5C1B0D0859DC}" type="sibTrans" cxnId="{B5FD1D5D-DFFC-4CE0-8D4A-CF792757B7A5}">
      <dgm:prSet custT="1"/>
      <dgm:spPr/>
      <dgm:t>
        <a:bodyPr/>
        <a:lstStyle/>
        <a:p>
          <a:endParaRPr lang="en-GB" sz="200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76A813-43B9-48C1-91EA-4215798A45CD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sz="2000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Step 2 </a:t>
          </a:r>
          <a:r>
            <a:rPr lang="en-GB" sz="20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 Finding out more and taking action</a:t>
          </a:r>
        </a:p>
      </dgm:t>
    </dgm:pt>
    <dgm:pt modelId="{5514EA7F-A01B-41C5-8DB1-1D3116D14157}" type="parTrans" cxnId="{7F0FA34F-4D6A-4D69-8E24-5E354B682C13}">
      <dgm:prSet/>
      <dgm:spPr/>
      <dgm:t>
        <a:bodyPr/>
        <a:lstStyle/>
        <a:p>
          <a:endParaRPr lang="en-GB" sz="200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9164C4-7E32-4A51-AC5D-C9B7808AF9D7}" type="sibTrans" cxnId="{7F0FA34F-4D6A-4D69-8E24-5E354B682C13}">
      <dgm:prSet custT="1"/>
      <dgm:spPr/>
      <dgm:t>
        <a:bodyPr/>
        <a:lstStyle/>
        <a:p>
          <a:endParaRPr lang="en-GB" sz="200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CB72BC-4F0A-4E0D-9CD4-31E7090CF362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sz="2000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Step 4</a:t>
          </a:r>
          <a:r>
            <a:rPr lang="en-GB" sz="20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 Accessing post-installation support</a:t>
          </a:r>
        </a:p>
      </dgm:t>
    </dgm:pt>
    <dgm:pt modelId="{4F36E908-BF0D-41F6-8009-E28C6E701B7D}" type="parTrans" cxnId="{F81779FA-6421-4CED-90A3-6AF3506063EA}">
      <dgm:prSet/>
      <dgm:spPr/>
      <dgm:t>
        <a:bodyPr/>
        <a:lstStyle/>
        <a:p>
          <a:endParaRPr lang="en-GB" sz="200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130F55-0F7B-4E79-9F7E-989C370675A1}" type="sibTrans" cxnId="{F81779FA-6421-4CED-90A3-6AF3506063EA}">
      <dgm:prSet/>
      <dgm:spPr/>
      <dgm:t>
        <a:bodyPr/>
        <a:lstStyle/>
        <a:p>
          <a:endParaRPr lang="en-GB" sz="200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568C79-7A4C-42C9-916D-E1025237DF90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GB" sz="2000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Step 3</a:t>
          </a:r>
          <a:r>
            <a:rPr lang="en-GB" sz="20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 Proceeding with installation work </a:t>
          </a:r>
        </a:p>
      </dgm:t>
    </dgm:pt>
    <dgm:pt modelId="{C01F7452-3ED1-41E9-AA11-44330BBB7D28}" type="parTrans" cxnId="{5002B24E-783E-4AC2-A329-0EB5DC892F2C}">
      <dgm:prSet/>
      <dgm:spPr/>
      <dgm:t>
        <a:bodyPr/>
        <a:lstStyle/>
        <a:p>
          <a:endParaRPr lang="en-GB" sz="200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217FE8-CB25-4646-9E4E-233A41EAD12F}" type="sibTrans" cxnId="{5002B24E-783E-4AC2-A329-0EB5DC892F2C}">
      <dgm:prSet custT="1"/>
      <dgm:spPr/>
      <dgm:t>
        <a:bodyPr/>
        <a:lstStyle/>
        <a:p>
          <a:endParaRPr lang="en-GB" sz="200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3B9FB1-31FC-4D25-A349-8C24C6427913}" type="pres">
      <dgm:prSet presAssocID="{CC6F0489-060A-4339-84B9-CC1A93F81750}" presName="Name0" presStyleCnt="0">
        <dgm:presLayoutVars>
          <dgm:dir/>
          <dgm:resizeHandles val="exact"/>
        </dgm:presLayoutVars>
      </dgm:prSet>
      <dgm:spPr/>
    </dgm:pt>
    <dgm:pt modelId="{1F2BAAC1-C431-48DE-9729-84812C8D420A}" type="pres">
      <dgm:prSet presAssocID="{2A2792EF-8D4E-4E6A-A669-7129FF2130EF}" presName="node" presStyleLbl="node1" presStyleIdx="0" presStyleCnt="4">
        <dgm:presLayoutVars>
          <dgm:bulletEnabled val="1"/>
        </dgm:presLayoutVars>
      </dgm:prSet>
      <dgm:spPr/>
    </dgm:pt>
    <dgm:pt modelId="{502C1D5B-C12E-455E-9A68-EB58D2972807}" type="pres">
      <dgm:prSet presAssocID="{74D3518A-D47E-4297-AF7E-5C1B0D0859DC}" presName="sibTrans" presStyleLbl="sibTrans2D1" presStyleIdx="0" presStyleCnt="3"/>
      <dgm:spPr/>
    </dgm:pt>
    <dgm:pt modelId="{41DE0CE0-62D6-44B3-AF40-6FE1B63F2369}" type="pres">
      <dgm:prSet presAssocID="{74D3518A-D47E-4297-AF7E-5C1B0D0859DC}" presName="connectorText" presStyleLbl="sibTrans2D1" presStyleIdx="0" presStyleCnt="3"/>
      <dgm:spPr/>
    </dgm:pt>
    <dgm:pt modelId="{60F66CEE-FD00-431C-9FD3-9118AC6147B6}" type="pres">
      <dgm:prSet presAssocID="{F076A813-43B9-48C1-91EA-4215798A45CD}" presName="node" presStyleLbl="node1" presStyleIdx="1" presStyleCnt="4">
        <dgm:presLayoutVars>
          <dgm:bulletEnabled val="1"/>
        </dgm:presLayoutVars>
      </dgm:prSet>
      <dgm:spPr/>
    </dgm:pt>
    <dgm:pt modelId="{5EF4E584-0D26-4B22-B018-96E39EDE9539}" type="pres">
      <dgm:prSet presAssocID="{CB9164C4-7E32-4A51-AC5D-C9B7808AF9D7}" presName="sibTrans" presStyleLbl="sibTrans2D1" presStyleIdx="1" presStyleCnt="3"/>
      <dgm:spPr/>
    </dgm:pt>
    <dgm:pt modelId="{5AD499F1-30D5-4A0C-9D5A-53A0DE5DDB1E}" type="pres">
      <dgm:prSet presAssocID="{CB9164C4-7E32-4A51-AC5D-C9B7808AF9D7}" presName="connectorText" presStyleLbl="sibTrans2D1" presStyleIdx="1" presStyleCnt="3"/>
      <dgm:spPr/>
    </dgm:pt>
    <dgm:pt modelId="{9D9D401C-6503-4C1D-9671-EE956E160FFB}" type="pres">
      <dgm:prSet presAssocID="{25568C79-7A4C-42C9-916D-E1025237DF90}" presName="node" presStyleLbl="node1" presStyleIdx="2" presStyleCnt="4">
        <dgm:presLayoutVars>
          <dgm:bulletEnabled val="1"/>
        </dgm:presLayoutVars>
      </dgm:prSet>
      <dgm:spPr/>
    </dgm:pt>
    <dgm:pt modelId="{BD628B6B-91AC-4F72-9BEC-3BC5A0D7043E}" type="pres">
      <dgm:prSet presAssocID="{1E217FE8-CB25-4646-9E4E-233A41EAD12F}" presName="sibTrans" presStyleLbl="sibTrans2D1" presStyleIdx="2" presStyleCnt="3"/>
      <dgm:spPr/>
    </dgm:pt>
    <dgm:pt modelId="{B40FF5B9-D721-4CA2-ADBE-5EB868411D97}" type="pres">
      <dgm:prSet presAssocID="{1E217FE8-CB25-4646-9E4E-233A41EAD12F}" presName="connectorText" presStyleLbl="sibTrans2D1" presStyleIdx="2" presStyleCnt="3"/>
      <dgm:spPr/>
    </dgm:pt>
    <dgm:pt modelId="{D682482A-CFCC-4FB8-9A23-97FE7E8AD717}" type="pres">
      <dgm:prSet presAssocID="{54CB72BC-4F0A-4E0D-9CD4-31E7090CF362}" presName="node" presStyleLbl="node1" presStyleIdx="3" presStyleCnt="4">
        <dgm:presLayoutVars>
          <dgm:bulletEnabled val="1"/>
        </dgm:presLayoutVars>
      </dgm:prSet>
      <dgm:spPr/>
    </dgm:pt>
  </dgm:ptLst>
  <dgm:cxnLst>
    <dgm:cxn modelId="{96250700-5F6B-4A50-A3D4-E652BFF53A95}" type="presOf" srcId="{1E217FE8-CB25-4646-9E4E-233A41EAD12F}" destId="{B40FF5B9-D721-4CA2-ADBE-5EB868411D97}" srcOrd="1" destOrd="0" presId="urn:microsoft.com/office/officeart/2005/8/layout/process1"/>
    <dgm:cxn modelId="{FED93C03-4804-4FAD-BC55-2A7670B91D03}" type="presOf" srcId="{CC6F0489-060A-4339-84B9-CC1A93F81750}" destId="{5D3B9FB1-31FC-4D25-A349-8C24C6427913}" srcOrd="0" destOrd="0" presId="urn:microsoft.com/office/officeart/2005/8/layout/process1"/>
    <dgm:cxn modelId="{353A0507-6061-491F-8C7C-0C87CD028BC1}" type="presOf" srcId="{F076A813-43B9-48C1-91EA-4215798A45CD}" destId="{60F66CEE-FD00-431C-9FD3-9118AC6147B6}" srcOrd="0" destOrd="0" presId="urn:microsoft.com/office/officeart/2005/8/layout/process1"/>
    <dgm:cxn modelId="{2BB94B1D-F521-4B19-A2E3-3A5664B3F677}" type="presOf" srcId="{CB9164C4-7E32-4A51-AC5D-C9B7808AF9D7}" destId="{5AD499F1-30D5-4A0C-9D5A-53A0DE5DDB1E}" srcOrd="1" destOrd="0" presId="urn:microsoft.com/office/officeart/2005/8/layout/process1"/>
    <dgm:cxn modelId="{A8B08A30-6C30-45F3-AC97-678BA3AB8A16}" type="presOf" srcId="{CB9164C4-7E32-4A51-AC5D-C9B7808AF9D7}" destId="{5EF4E584-0D26-4B22-B018-96E39EDE9539}" srcOrd="0" destOrd="0" presId="urn:microsoft.com/office/officeart/2005/8/layout/process1"/>
    <dgm:cxn modelId="{4C023A38-11AC-4233-AF9F-54EB865CE0D9}" type="presOf" srcId="{1E217FE8-CB25-4646-9E4E-233A41EAD12F}" destId="{BD628B6B-91AC-4F72-9BEC-3BC5A0D7043E}" srcOrd="0" destOrd="0" presId="urn:microsoft.com/office/officeart/2005/8/layout/process1"/>
    <dgm:cxn modelId="{B5FD1D5D-DFFC-4CE0-8D4A-CF792757B7A5}" srcId="{CC6F0489-060A-4339-84B9-CC1A93F81750}" destId="{2A2792EF-8D4E-4E6A-A669-7129FF2130EF}" srcOrd="0" destOrd="0" parTransId="{78C304DB-2C79-4E07-B7E3-20F0F533D620}" sibTransId="{74D3518A-D47E-4297-AF7E-5C1B0D0859DC}"/>
    <dgm:cxn modelId="{8A373D48-C45B-42EE-97FF-8CE52ECEA35C}" type="presOf" srcId="{74D3518A-D47E-4297-AF7E-5C1B0D0859DC}" destId="{502C1D5B-C12E-455E-9A68-EB58D2972807}" srcOrd="0" destOrd="0" presId="urn:microsoft.com/office/officeart/2005/8/layout/process1"/>
    <dgm:cxn modelId="{3FDCA968-D2D3-4BD5-94C0-D7DE18C4174E}" type="presOf" srcId="{54CB72BC-4F0A-4E0D-9CD4-31E7090CF362}" destId="{D682482A-CFCC-4FB8-9A23-97FE7E8AD717}" srcOrd="0" destOrd="0" presId="urn:microsoft.com/office/officeart/2005/8/layout/process1"/>
    <dgm:cxn modelId="{5002B24E-783E-4AC2-A329-0EB5DC892F2C}" srcId="{CC6F0489-060A-4339-84B9-CC1A93F81750}" destId="{25568C79-7A4C-42C9-916D-E1025237DF90}" srcOrd="2" destOrd="0" parTransId="{C01F7452-3ED1-41E9-AA11-44330BBB7D28}" sibTransId="{1E217FE8-CB25-4646-9E4E-233A41EAD12F}"/>
    <dgm:cxn modelId="{7F0FA34F-4D6A-4D69-8E24-5E354B682C13}" srcId="{CC6F0489-060A-4339-84B9-CC1A93F81750}" destId="{F076A813-43B9-48C1-91EA-4215798A45CD}" srcOrd="1" destOrd="0" parTransId="{5514EA7F-A01B-41C5-8DB1-1D3116D14157}" sibTransId="{CB9164C4-7E32-4A51-AC5D-C9B7808AF9D7}"/>
    <dgm:cxn modelId="{3B3F5CEF-18F4-4577-AB21-6C5761E9D3CF}" type="presOf" srcId="{2A2792EF-8D4E-4E6A-A669-7129FF2130EF}" destId="{1F2BAAC1-C431-48DE-9729-84812C8D420A}" srcOrd="0" destOrd="0" presId="urn:microsoft.com/office/officeart/2005/8/layout/process1"/>
    <dgm:cxn modelId="{1C4A0CF2-942D-4715-9F19-97837D9D24A3}" type="presOf" srcId="{74D3518A-D47E-4297-AF7E-5C1B0D0859DC}" destId="{41DE0CE0-62D6-44B3-AF40-6FE1B63F2369}" srcOrd="1" destOrd="0" presId="urn:microsoft.com/office/officeart/2005/8/layout/process1"/>
    <dgm:cxn modelId="{09C614F4-DD88-4B28-8E2B-C389D4765BD4}" type="presOf" srcId="{25568C79-7A4C-42C9-916D-E1025237DF90}" destId="{9D9D401C-6503-4C1D-9671-EE956E160FFB}" srcOrd="0" destOrd="0" presId="urn:microsoft.com/office/officeart/2005/8/layout/process1"/>
    <dgm:cxn modelId="{F81779FA-6421-4CED-90A3-6AF3506063EA}" srcId="{CC6F0489-060A-4339-84B9-CC1A93F81750}" destId="{54CB72BC-4F0A-4E0D-9CD4-31E7090CF362}" srcOrd="3" destOrd="0" parTransId="{4F36E908-BF0D-41F6-8009-E28C6E701B7D}" sibTransId="{75130F55-0F7B-4E79-9F7E-989C370675A1}"/>
    <dgm:cxn modelId="{11E510E4-3DDC-400E-B4C1-0AF659D593B7}" type="presParOf" srcId="{5D3B9FB1-31FC-4D25-A349-8C24C6427913}" destId="{1F2BAAC1-C431-48DE-9729-84812C8D420A}" srcOrd="0" destOrd="0" presId="urn:microsoft.com/office/officeart/2005/8/layout/process1"/>
    <dgm:cxn modelId="{7718ED66-6FED-4C78-AD35-76856CBCA656}" type="presParOf" srcId="{5D3B9FB1-31FC-4D25-A349-8C24C6427913}" destId="{502C1D5B-C12E-455E-9A68-EB58D2972807}" srcOrd="1" destOrd="0" presId="urn:microsoft.com/office/officeart/2005/8/layout/process1"/>
    <dgm:cxn modelId="{EDDB7458-A296-497A-8788-49601FAA87A6}" type="presParOf" srcId="{502C1D5B-C12E-455E-9A68-EB58D2972807}" destId="{41DE0CE0-62D6-44B3-AF40-6FE1B63F2369}" srcOrd="0" destOrd="0" presId="urn:microsoft.com/office/officeart/2005/8/layout/process1"/>
    <dgm:cxn modelId="{51BBB995-4D62-417D-B348-71988397B965}" type="presParOf" srcId="{5D3B9FB1-31FC-4D25-A349-8C24C6427913}" destId="{60F66CEE-FD00-431C-9FD3-9118AC6147B6}" srcOrd="2" destOrd="0" presId="urn:microsoft.com/office/officeart/2005/8/layout/process1"/>
    <dgm:cxn modelId="{7154AB4F-AF0C-4B8B-AFE3-077AFB537795}" type="presParOf" srcId="{5D3B9FB1-31FC-4D25-A349-8C24C6427913}" destId="{5EF4E584-0D26-4B22-B018-96E39EDE9539}" srcOrd="3" destOrd="0" presId="urn:microsoft.com/office/officeart/2005/8/layout/process1"/>
    <dgm:cxn modelId="{953CC0B3-D646-45EE-BA7D-0C7BCDB66DB4}" type="presParOf" srcId="{5EF4E584-0D26-4B22-B018-96E39EDE9539}" destId="{5AD499F1-30D5-4A0C-9D5A-53A0DE5DDB1E}" srcOrd="0" destOrd="0" presId="urn:microsoft.com/office/officeart/2005/8/layout/process1"/>
    <dgm:cxn modelId="{84C88633-49D4-41D4-9FD9-6AC2999FCB88}" type="presParOf" srcId="{5D3B9FB1-31FC-4D25-A349-8C24C6427913}" destId="{9D9D401C-6503-4C1D-9671-EE956E160FFB}" srcOrd="4" destOrd="0" presId="urn:microsoft.com/office/officeart/2005/8/layout/process1"/>
    <dgm:cxn modelId="{166E5A5E-BDE5-48CA-AF17-D2BAC27AE608}" type="presParOf" srcId="{5D3B9FB1-31FC-4D25-A349-8C24C6427913}" destId="{BD628B6B-91AC-4F72-9BEC-3BC5A0D7043E}" srcOrd="5" destOrd="0" presId="urn:microsoft.com/office/officeart/2005/8/layout/process1"/>
    <dgm:cxn modelId="{627CB7D5-A7A1-4733-8509-4C7053717BB3}" type="presParOf" srcId="{BD628B6B-91AC-4F72-9BEC-3BC5A0D7043E}" destId="{B40FF5B9-D721-4CA2-ADBE-5EB868411D97}" srcOrd="0" destOrd="0" presId="urn:microsoft.com/office/officeart/2005/8/layout/process1"/>
    <dgm:cxn modelId="{6AD7EB60-807B-45FC-8571-3BB710EA3943}" type="presParOf" srcId="{5D3B9FB1-31FC-4D25-A349-8C24C6427913}" destId="{D682482A-CFCC-4FB8-9A23-97FE7E8AD717}" srcOrd="6" destOrd="0" presId="urn:microsoft.com/office/officeart/2005/8/layout/process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2BAAC1-C431-48DE-9729-84812C8D420A}">
      <dsp:nvSpPr>
        <dsp:cNvPr id="0" name=""/>
        <dsp:cNvSpPr/>
      </dsp:nvSpPr>
      <dsp:spPr>
        <a:xfrm>
          <a:off x="4635" y="286750"/>
          <a:ext cx="2026842" cy="1330115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Step 1  </a:t>
          </a:r>
          <a:r>
            <a:rPr lang="en-GB" sz="2000" kern="1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Raising awareness</a:t>
          </a:r>
        </a:p>
      </dsp:txBody>
      <dsp:txXfrm>
        <a:off x="43593" y="325708"/>
        <a:ext cx="1948926" cy="1252199"/>
      </dsp:txXfrm>
    </dsp:sp>
    <dsp:sp modelId="{502C1D5B-C12E-455E-9A68-EB58D2972807}">
      <dsp:nvSpPr>
        <dsp:cNvPr id="0" name=""/>
        <dsp:cNvSpPr/>
      </dsp:nvSpPr>
      <dsp:spPr>
        <a:xfrm>
          <a:off x="2234162" y="700479"/>
          <a:ext cx="429690" cy="5026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34162" y="801010"/>
        <a:ext cx="300783" cy="301594"/>
      </dsp:txXfrm>
    </dsp:sp>
    <dsp:sp modelId="{60F66CEE-FD00-431C-9FD3-9118AC6147B6}">
      <dsp:nvSpPr>
        <dsp:cNvPr id="0" name=""/>
        <dsp:cNvSpPr/>
      </dsp:nvSpPr>
      <dsp:spPr>
        <a:xfrm>
          <a:off x="2842214" y="286750"/>
          <a:ext cx="2026842" cy="1330115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Step 2 </a:t>
          </a:r>
          <a:r>
            <a:rPr lang="en-GB" sz="20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 Finding out more and taking action</a:t>
          </a:r>
        </a:p>
      </dsp:txBody>
      <dsp:txXfrm>
        <a:off x="2881172" y="325708"/>
        <a:ext cx="1948926" cy="1252199"/>
      </dsp:txXfrm>
    </dsp:sp>
    <dsp:sp modelId="{5EF4E584-0D26-4B22-B018-96E39EDE9539}">
      <dsp:nvSpPr>
        <dsp:cNvPr id="0" name=""/>
        <dsp:cNvSpPr/>
      </dsp:nvSpPr>
      <dsp:spPr>
        <a:xfrm>
          <a:off x="5071741" y="700479"/>
          <a:ext cx="429690" cy="5026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71741" y="801010"/>
        <a:ext cx="300783" cy="301594"/>
      </dsp:txXfrm>
    </dsp:sp>
    <dsp:sp modelId="{9D9D401C-6503-4C1D-9671-EE956E160FFB}">
      <dsp:nvSpPr>
        <dsp:cNvPr id="0" name=""/>
        <dsp:cNvSpPr/>
      </dsp:nvSpPr>
      <dsp:spPr>
        <a:xfrm>
          <a:off x="5679793" y="286750"/>
          <a:ext cx="2026842" cy="1330115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Step 3</a:t>
          </a:r>
          <a:r>
            <a:rPr lang="en-GB" sz="20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 Proceeding with installation work </a:t>
          </a:r>
        </a:p>
      </dsp:txBody>
      <dsp:txXfrm>
        <a:off x="5718751" y="325708"/>
        <a:ext cx="1948926" cy="1252199"/>
      </dsp:txXfrm>
    </dsp:sp>
    <dsp:sp modelId="{BD628B6B-91AC-4F72-9BEC-3BC5A0D7043E}">
      <dsp:nvSpPr>
        <dsp:cNvPr id="0" name=""/>
        <dsp:cNvSpPr/>
      </dsp:nvSpPr>
      <dsp:spPr>
        <a:xfrm>
          <a:off x="7909320" y="700479"/>
          <a:ext cx="429690" cy="5026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909320" y="801010"/>
        <a:ext cx="300783" cy="301594"/>
      </dsp:txXfrm>
    </dsp:sp>
    <dsp:sp modelId="{D682482A-CFCC-4FB8-9A23-97FE7E8AD717}">
      <dsp:nvSpPr>
        <dsp:cNvPr id="0" name=""/>
        <dsp:cNvSpPr/>
      </dsp:nvSpPr>
      <dsp:spPr>
        <a:xfrm>
          <a:off x="8517373" y="286750"/>
          <a:ext cx="2026842" cy="1330115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Step 4</a:t>
          </a:r>
          <a:r>
            <a:rPr lang="en-GB" sz="2000" kern="12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 Accessing post-installation support</a:t>
          </a:r>
        </a:p>
      </dsp:txBody>
      <dsp:txXfrm>
        <a:off x="8556331" y="325708"/>
        <a:ext cx="1948926" cy="12521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DE8B5-6127-4BF0-89BA-2F10D91AFEA1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23AF34-8583-4AB3-B204-242DE51745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334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3AF34-8583-4AB3-B204-242DE51745B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160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defTabSz="923925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39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F7C835-33C9-4A18-AE54-579399BB82B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oneSans"/>
                <a:ea typeface="ＭＳ Ｐゴシック" pitchFamily="-107" charset="-128"/>
                <a:cs typeface="+mn-cs"/>
              </a:rPr>
              <a:pPr marL="0" marR="0" lvl="0" indent="0" algn="r" defTabSz="9239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oneSans"/>
              <a:ea typeface="ＭＳ Ｐゴシック" pitchFamily="-107" charset="-128"/>
              <a:cs typeface="+mn-cs"/>
            </a:endParaRPr>
          </a:p>
        </p:txBody>
      </p:sp>
      <p:sp>
        <p:nvSpPr>
          <p:cNvPr id="276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925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2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2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2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2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239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8276B8-3AC8-457F-9333-942AE4349D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toneSans"/>
                <a:ea typeface="ＭＳ Ｐゴシック" panose="020B0600070205080204" pitchFamily="34" charset="-128"/>
                <a:cs typeface="+mn-cs"/>
              </a:rPr>
              <a:pPr marL="0" marR="0" lvl="0" indent="0" algn="r" defTabSz="9239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toneSans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025775" y="427038"/>
            <a:ext cx="669925" cy="5032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9863" y="1074742"/>
            <a:ext cx="6457950" cy="7923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  <a:buFontTx/>
              <a:buAutoNum type="arabicPeriod"/>
            </a:pPr>
            <a:endParaRPr lang="en-GB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>
            <a:extLst>
              <a:ext uri="{FF2B5EF4-FFF2-40B4-BE49-F238E27FC236}">
                <a16:creationId xmlns:a16="http://schemas.microsoft.com/office/drawing/2014/main" id="{712A0283-44E3-4C16-B22E-553AF495C55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>
            <a:extLst>
              <a:ext uri="{FF2B5EF4-FFF2-40B4-BE49-F238E27FC236}">
                <a16:creationId xmlns:a16="http://schemas.microsoft.com/office/drawing/2014/main" id="{82C9CF05-278B-4C73-AF45-97C2104B19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5567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126980" name="Slide Number Placeholder 3">
            <a:extLst>
              <a:ext uri="{FF2B5EF4-FFF2-40B4-BE49-F238E27FC236}">
                <a16:creationId xmlns:a16="http://schemas.microsoft.com/office/drawing/2014/main" id="{4CC6DFB1-E99C-496E-86F1-7401A27831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F06E8D-F7D4-4E34-AD73-62FE3404623B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827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2950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11FF97-4725-4765-A30A-8A53894902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62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lain" startAt="2012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11FF97-4725-4765-A30A-8A53894902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774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915988" y="742950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</p:spTree>
    <p:extLst>
      <p:ext uri="{BB962C8B-B14F-4D97-AF65-F5344CB8AC3E}">
        <p14:creationId xmlns:p14="http://schemas.microsoft.com/office/powerpoint/2010/main" val="3879867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F6718D-8877-4B42-A254-B1763AB762F1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4749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642104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896355-3DDC-9949-861F-AD0908BFCC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064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3AF34-8583-4AB3-B204-242DE51745B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188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1200" dirty="0">
              <a:effectLst/>
              <a:latin typeface="Arial" panose="020B0604020202020204" pitchFamily="34" charset="0"/>
              <a:ea typeface="Franklin Gothic Book" panose="020B05030201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en-GB" sz="1200" dirty="0">
              <a:effectLst/>
              <a:latin typeface="Arial" panose="020B0604020202020204" pitchFamily="34" charset="0"/>
              <a:ea typeface="Franklin Gothic Book" panose="020B0503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GB" sz="1200" dirty="0"/>
          </a:p>
          <a:p>
            <a:pPr marL="0" lvl="0" indent="0">
              <a:lnSpc>
                <a:spcPct val="150000"/>
              </a:lnSpc>
              <a:spcBef>
                <a:spcPts val="600"/>
              </a:spcBef>
              <a:buFont typeface="Symbol" panose="05050102010706020507" pitchFamily="18" charset="2"/>
              <a:buNone/>
            </a:pPr>
            <a:endParaRPr lang="en-GB" sz="1200" dirty="0">
              <a:solidFill>
                <a:srgbClr val="4D4D4C"/>
              </a:solidFill>
              <a:effectLst/>
              <a:latin typeface="Arial" panose="020B0604020202020204" pitchFamily="34" charset="0"/>
              <a:ea typeface="Franklin Gothic Book" panose="020B05030201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ts val="600"/>
              </a:spcBef>
              <a:buFont typeface="Symbol" panose="05050102010706020507" pitchFamily="18" charset="2"/>
              <a:buNone/>
            </a:pPr>
            <a:endParaRPr lang="en-GB" sz="1200" dirty="0">
              <a:solidFill>
                <a:srgbClr val="4D4D4C"/>
              </a:solidFill>
              <a:effectLst/>
              <a:latin typeface="Arial" panose="020B0604020202020204" pitchFamily="34" charset="0"/>
              <a:ea typeface="Franklin Gothic Book" panose="020B0503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GB" sz="1200" dirty="0">
                <a:solidFill>
                  <a:srgbClr val="4D4D4C"/>
                </a:solidFill>
                <a:effectLst/>
                <a:latin typeface="Arial" panose="020B0604020202020204" pitchFamily="34" charset="0"/>
                <a:ea typeface="Franklin Gothic Book" panose="020B05030201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GB" sz="1200" dirty="0">
              <a:solidFill>
                <a:srgbClr val="4D4D4C"/>
              </a:solidFill>
              <a:effectLst/>
              <a:latin typeface="Arial" panose="020B0604020202020204" pitchFamily="34" charset="0"/>
              <a:ea typeface="Franklin Gothic Book" panose="020B05030201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ts val="600"/>
              </a:spcBef>
              <a:buFont typeface="Symbol" panose="05050102010706020507" pitchFamily="18" charset="2"/>
              <a:buNone/>
            </a:pPr>
            <a:endParaRPr lang="en-GB" sz="1200" dirty="0">
              <a:solidFill>
                <a:srgbClr val="4D4D4C"/>
              </a:solidFill>
              <a:effectLst/>
              <a:latin typeface="Arial" panose="020B0604020202020204" pitchFamily="34" charset="0"/>
              <a:ea typeface="Franklin Gothic Book" panose="020B0503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rgbClr val="4D4D4C"/>
              </a:solidFill>
              <a:effectLst/>
              <a:latin typeface="Arial" panose="020B0604020202020204" pitchFamily="34" charset="0"/>
              <a:ea typeface="Franklin Gothic Book" panose="020B0503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rgbClr val="4D4D4C"/>
              </a:solidFill>
              <a:effectLst/>
              <a:latin typeface="Arial" panose="020B0604020202020204" pitchFamily="34" charset="0"/>
              <a:ea typeface="Franklin Gothic Book" panose="020B0503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rgbClr val="4D4D4C"/>
              </a:solidFill>
              <a:effectLst/>
              <a:latin typeface="Arial" panose="020B0604020202020204" pitchFamily="34" charset="0"/>
              <a:ea typeface="Franklin Gothic Book" panose="020B0503020102020204" pitchFamily="34" charset="0"/>
            </a:endParaRPr>
          </a:p>
          <a:p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3AF34-8583-4AB3-B204-242DE51745B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829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GB" sz="1200" dirty="0">
              <a:solidFill>
                <a:srgbClr val="4D4D4C"/>
              </a:solidFill>
              <a:effectLst/>
              <a:latin typeface="Arial" panose="020B0604020202020204" pitchFamily="34" charset="0"/>
              <a:ea typeface="Franklin Gothic Book" panose="020B05030201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ts val="600"/>
              </a:spcBef>
              <a:buFont typeface="Symbol" panose="05050102010706020507" pitchFamily="18" charset="2"/>
              <a:buNone/>
            </a:pPr>
            <a:endParaRPr lang="en-GB" sz="1200" dirty="0">
              <a:solidFill>
                <a:srgbClr val="4D4D4C"/>
              </a:solidFill>
              <a:effectLst/>
              <a:latin typeface="Arial" panose="020B0604020202020204" pitchFamily="34" charset="0"/>
              <a:ea typeface="Franklin Gothic Book" panose="020B0503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rgbClr val="4D4D4C"/>
              </a:solidFill>
              <a:effectLst/>
              <a:latin typeface="Arial" panose="020B0604020202020204" pitchFamily="34" charset="0"/>
              <a:ea typeface="Franklin Gothic Book" panose="020B0503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rgbClr val="4D4D4C"/>
              </a:solidFill>
              <a:effectLst/>
              <a:latin typeface="Arial" panose="020B0604020202020204" pitchFamily="34" charset="0"/>
              <a:ea typeface="Franklin Gothic Book" panose="020B0503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rgbClr val="4D4D4C"/>
              </a:solidFill>
              <a:effectLst/>
              <a:latin typeface="Arial" panose="020B0604020202020204" pitchFamily="34" charset="0"/>
              <a:ea typeface="Franklin Gothic Book" panose="020B0503020102020204" pitchFamily="34" charset="0"/>
            </a:endParaRPr>
          </a:p>
          <a:p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3AF34-8583-4AB3-B204-242DE51745B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018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3AF34-8583-4AB3-B204-242DE51745B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105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3AF34-8583-4AB3-B204-242DE51745B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240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3AF34-8583-4AB3-B204-242DE51745B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657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4D4D4C"/>
              </a:solidFill>
              <a:effectLst/>
              <a:latin typeface="Arial" panose="020B0604020202020204" pitchFamily="34" charset="0"/>
              <a:ea typeface="Franklin Gothic Book" panose="020B0503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D4D4C"/>
                </a:solidFill>
                <a:effectLst/>
                <a:latin typeface="Arial" panose="020B0604020202020204" pitchFamily="34" charset="0"/>
                <a:ea typeface="Franklin Gothic Book" panose="020B0503020102020204" pitchFamily="34" charset="0"/>
              </a:rPr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3AF34-8583-4AB3-B204-242DE51745B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9060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F6718D-8877-4B42-A254-B1763AB762F1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893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CDAB5-E3AF-A347-95C3-A48100EA8C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783372-222A-8A4E-983F-48FB7CC537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AC3B59-E163-1B4A-AB67-7422DE219E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44746" y="6250459"/>
            <a:ext cx="5946346" cy="36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0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472BB440-1659-4FD3-8AD7-88B010C636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C1E78985-2A3E-41F0-82CA-6150A52BF8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C88BC495-7CCC-49E0-8DF7-1F408DAEA4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879CA-EA90-43F6-8AB8-58B8D31FBF3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051557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90600" y="4"/>
            <a:ext cx="1120140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84515F-D8AE-4752-92ED-062E37278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FDFC118-EC28-45A3-A768-BBBDF9F962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888673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66903" y="664755"/>
            <a:ext cx="751078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1866903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39433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6019803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80962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10172702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1866903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39433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6019803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5"/>
          </p:nvPr>
        </p:nvSpPr>
        <p:spPr>
          <a:xfrm>
            <a:off x="80962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26"/>
          </p:nvPr>
        </p:nvSpPr>
        <p:spPr>
          <a:xfrm>
            <a:off x="10172702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E6C5FAC5-3E5E-4E68-9D8B-6A0AF2EC2B7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A6EFC566-A15E-410E-944F-A7BE4B0704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9438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66903" y="654595"/>
            <a:ext cx="593598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1866903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39433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6019803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80962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10172702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3542E6E7-4866-4D7A-8A75-A6423DBE354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B23BD04-24BF-4D3E-95D0-DEEA7D5329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728860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44748-00D1-4CBE-89DF-D1DFC7D58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A81C5-317D-42A4-96B6-657813D81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1DF4C6-1A7F-4BCF-A615-A5A7A4672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BF57D-69B0-4887-A7A1-2806214499B0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6870A-2105-48A9-8FFD-FAAF25B16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1A981-D8A7-47F0-8402-02BA29A2B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D7C49-F4F1-46B8-A49E-BE5936F459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455335"/>
      </p:ext>
    </p:extLst>
  </p:cSld>
  <p:clrMapOvr>
    <a:masterClrMapping/>
  </p:clrMapOvr>
  <p:transition spd="slow">
    <p:wipe dir="r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rgbClr val="2B2B2B">
                    <a:alpha val="7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B2B2B">
                  <a:alpha val="7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9475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rgbClr val="2B2B2B">
                    <a:alpha val="7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B2B2B">
                  <a:alpha val="70000"/>
                </a:srgbClr>
              </a:solidFill>
            </a:endParaRP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388274" y="65712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D877B3-D348-4611-9BDB-C5374591D951}" type="slidenum">
              <a:rPr lang="en-US" sz="1000" smtClean="0">
                <a:solidFill>
                  <a:srgbClr val="2B2B2B">
                    <a:alpha val="70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000" dirty="0">
              <a:solidFill>
                <a:srgbClr val="2B2B2B">
                  <a:alpha val="70000"/>
                </a:srgbClr>
              </a:solidFill>
            </a:endParaRP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4246130"/>
            <a:ext cx="8046357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523841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rgbClr val="2B2B2B">
                    <a:alpha val="7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B2B2B">
                  <a:alpha val="70000"/>
                </a:srgb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1" y="2618192"/>
            <a:ext cx="474726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242091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rgbClr val="2B2B2B">
                    <a:alpha val="7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B2B2B">
                  <a:alpha val="70000"/>
                </a:srgb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1" y="996124"/>
            <a:ext cx="422910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694203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rgbClr val="2B2B2B">
                    <a:alpha val="7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B2B2B">
                  <a:alpha val="70000"/>
                </a:srgb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71005"/>
            <a:ext cx="9753600" cy="745212"/>
          </a:xfrm>
        </p:spPr>
        <p:txBody>
          <a:bodyPr>
            <a:noAutofit/>
          </a:bodyPr>
          <a:lstStyle>
            <a:lvl1pPr algn="l"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67C995C6-BBB5-3B4F-9763-5F55B3916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1661161"/>
            <a:ext cx="9753600" cy="475771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996926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rgbClr val="2B2B2B">
                    <a:alpha val="7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B2B2B">
                  <a:alpha val="70000"/>
                </a:srgb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1" y="1181100"/>
            <a:ext cx="69723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3927944"/>
            <a:ext cx="11201400" cy="293005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4138503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6684" y="1827213"/>
            <a:ext cx="4773083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2967" y="1827213"/>
            <a:ext cx="47752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1A2E1E22-B02D-4C0D-8C6A-D509CC22B7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37071A9A-2220-4C52-9065-FE82B44F6F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8D4E0422-D181-4969-AF27-9CFF1E2D7F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17670-4A21-4859-B142-CF8BE262BC1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94388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rgbClr val="2B2B2B">
                    <a:alpha val="7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B2B2B">
                  <a:alpha val="70000"/>
                </a:srgbClr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1" y="4055604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738978" y="4055604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487355" y="4055604"/>
            <a:ext cx="370464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441411"/>
            <a:ext cx="9753600" cy="810810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294FF8-6963-C348-83CE-28D3491B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1493520"/>
            <a:ext cx="9753600" cy="2286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540302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rgbClr val="2B2B2B">
                    <a:alpha val="7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B2B2B">
                  <a:alpha val="70000"/>
                </a:srgbClr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1" y="1349953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738978" y="1349953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487355" y="1349953"/>
            <a:ext cx="370464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441411"/>
            <a:ext cx="9753600" cy="81081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294FF8-6963-C348-83CE-28D3491B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4500544"/>
            <a:ext cx="9753600" cy="205041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02780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rgbClr val="2B2B2B">
                    <a:alpha val="7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B2B2B">
                  <a:alpha val="70000"/>
                </a:srgbClr>
              </a:solidFill>
            </a:endParaRP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843521" y="2"/>
            <a:ext cx="4348481" cy="685446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1" y="664932"/>
            <a:ext cx="5570220" cy="138738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294FF8-6963-C348-83CE-28D3491B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1" y="2157025"/>
            <a:ext cx="5570220" cy="405073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085658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rgbClr val="2B2B2B">
                    <a:alpha val="7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B2B2B">
                  <a:alpha val="70000"/>
                </a:srgbClr>
              </a:solidFill>
            </a:endParaRP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843521" y="1"/>
            <a:ext cx="434848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1" y="664932"/>
            <a:ext cx="5570220" cy="138738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294FF8-6963-C348-83CE-28D3491B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1" y="2157025"/>
            <a:ext cx="5570220" cy="405073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A5082EFB-1114-FE47-B838-2915F2B9B9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43521" y="3444243"/>
            <a:ext cx="4348481" cy="341375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05574641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rgbClr val="2B2B2B">
                    <a:alpha val="7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B2B2B">
                  <a:alpha val="70000"/>
                </a:srgbClr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8593373" y="1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8593373" y="2289977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593373" y="4573991"/>
            <a:ext cx="3598627" cy="228401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65D61D25-2C22-8E45-A9B3-AAB911B769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1" y="664932"/>
            <a:ext cx="6129020" cy="1459697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712658E-CB5A-AF48-A644-353403DB0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1" y="2157025"/>
            <a:ext cx="6129020" cy="42618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234448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rgbClr val="2B2B2B">
                    <a:alpha val="7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B2B2B">
                  <a:alpha val="70000"/>
                </a:srgbClr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2" y="156173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322841" y="156173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6778777" y="1561736"/>
            <a:ext cx="4841723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167AA0B1-6033-2F4D-A765-7D17EAA029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664931"/>
            <a:ext cx="9753600" cy="726990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259E27A-E0B3-884A-B625-74AD7AB97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4859381"/>
            <a:ext cx="9753600" cy="17866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708145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rgbClr val="2B2B2B">
                    <a:alpha val="7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B2B2B">
                  <a:alpha val="70000"/>
                </a:srgb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71005"/>
            <a:ext cx="9753600" cy="71075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0" y="1607819"/>
            <a:ext cx="9753600" cy="481105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68855156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rgbClr val="2B2B2B">
                    <a:alpha val="7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B2B2B">
                  <a:alpha val="70000"/>
                </a:srgbClr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624320" y="0"/>
            <a:ext cx="556768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1" y="990271"/>
            <a:ext cx="6414052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B443B03-7CB5-694C-A06A-B8D051D07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1" y="3667761"/>
            <a:ext cx="4229100" cy="29782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201214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rgbClr val="2B2B2B">
                    <a:alpha val="7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B2B2B">
                  <a:alpha val="70000"/>
                </a:srgbClr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624320" y="0"/>
            <a:ext cx="556768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B7763118-0811-A045-907D-A37A39B47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250" y="664747"/>
            <a:ext cx="4560751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2C4E96E-0DBC-9741-978E-351DF7CF4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5250" y="2526750"/>
            <a:ext cx="4560751" cy="3670850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130994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rgbClr val="2B2B2B">
                    <a:alpha val="7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B2B2B">
                  <a:alpha val="70000"/>
                </a:srgbClr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556768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206449" y="990271"/>
            <a:ext cx="6414052" cy="2438731"/>
          </a:xfrm>
        </p:spPr>
        <p:txBody>
          <a:bodyPr/>
          <a:lstStyle>
            <a:lvl1pPr algn="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B443B03-7CB5-694C-A06A-B8D051D07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1" y="3667761"/>
            <a:ext cx="4508500" cy="29782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8081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91AF758C-D490-4ADD-AEA9-E1CF44DEA3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43BB61DB-9A94-429E-8703-40A8EE6586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C3C9DDA1-0213-41EA-A220-57D60592CE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24793-B500-43E9-9617-606A1FAC61A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876134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rgbClr val="2B2B2B">
                    <a:alpha val="7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B2B2B">
                  <a:alpha val="70000"/>
                </a:srgbClr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6531430" y="664747"/>
            <a:ext cx="5089071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53C0E3-CA06-FF4E-9268-38C763A24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30" y="2526750"/>
            <a:ext cx="5089071" cy="367085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72784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rgbClr val="2B2B2B">
                    <a:alpha val="7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B2B2B">
                  <a:alpha val="70000"/>
                </a:srgbClr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1" y="0"/>
            <a:ext cx="112014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1" y="3715472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8A2D389-5092-B541-B85C-948DD9C9B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0481" y="3715472"/>
            <a:ext cx="5240020" cy="293057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924961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rgbClr val="2B2B2B">
                    <a:alpha val="7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B2B2B">
                  <a:alpha val="70000"/>
                </a:srgbClr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0" y="3429000"/>
            <a:ext cx="103251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1" y="691326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4CFFCC-3559-F84D-A042-1BAFB2591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0481" y="691325"/>
            <a:ext cx="5240020" cy="228555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812986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rgbClr val="2B2B2B">
                    <a:alpha val="7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B2B2B">
                  <a:alpha val="70000"/>
                </a:srgbClr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2" y="1908629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F1E9CA4-55FC-8A40-824F-09EDA9DCB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671005"/>
            <a:ext cx="9753600" cy="71075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D910E763-4396-F74C-8903-82D9802B2D7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79702" y="1908629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94BA5C2-38F4-E14F-AA9C-C3DFC99975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92503" y="1908629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A9FCD912-C26A-6644-A093-938CD0712E6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43702" y="1908629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2B2E5B3A-B4B2-BD4F-AB85-BFF95E3A2AD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94899" y="1908629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CC35ADD1-35FD-C44E-BAE2-21F1D63D4DE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046097" y="1908629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4A064768-5B8B-5740-B764-CCD1215AD7E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866902" y="2965269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8ACE225-1838-3544-957D-AACCA7BE3A1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479702" y="2965269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FD0641E4-640F-8D4E-8C69-BFEE014364E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092503" y="2965269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DBFC0DE-039B-2F4E-BFBC-2E3DA036434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743702" y="2965269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25EA1B11-E5B8-9149-BBE6-13ADFB08F8B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394899" y="2965269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ECDDA7D5-E29D-2F4F-9BBE-E4BC874FC1D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0046097" y="2965269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D39CEE3D-7E7A-494C-B8D1-6A561A1F8C6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866902" y="4021909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D2F2FBF1-42C4-084B-9B8F-8A6BB412FDF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479702" y="4021909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99001851-0A29-5945-8461-09C32A1DF56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092503" y="4021909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DC1D8B20-1A51-9C4A-ABDD-DD48B5D1C275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743702" y="4021909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5AA24CC2-0B66-B34D-A228-6AE40A8DE75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394899" y="4021909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5FA8BDB8-5757-C142-AC90-BC8AD95844D0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046097" y="4021909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65AA2FDC-1BAC-F24E-85E0-00EBEC7473C7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1866902" y="5078549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72982FDD-C863-2C47-A976-BFBF4777637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479702" y="5078549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1D2AA8B1-2C53-7940-A97F-72E577896EC9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5092503" y="5078549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B695AF4D-D6DC-0944-98EC-F2C964A6D132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743702" y="5078549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0" name="Picture Placeholder 4">
            <a:extLst>
              <a:ext uri="{FF2B5EF4-FFF2-40B4-BE49-F238E27FC236}">
                <a16:creationId xmlns:a16="http://schemas.microsoft.com/office/drawing/2014/main" id="{002E033C-4E61-6B4F-B553-C83E76F94D8B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394899" y="5078549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1" name="Picture Placeholder 4">
            <a:extLst>
              <a:ext uri="{FF2B5EF4-FFF2-40B4-BE49-F238E27FC236}">
                <a16:creationId xmlns:a16="http://schemas.microsoft.com/office/drawing/2014/main" id="{750A9437-CEAD-0741-8012-DFC58613492D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0046097" y="5078549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5195934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rgbClr val="2B2B2B">
                    <a:alpha val="7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B2B2B">
                  <a:alpha val="70000"/>
                </a:srgbClr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0" y="1638968"/>
            <a:ext cx="2367115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F1E9CA4-55FC-8A40-824F-09EDA9DCB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671005"/>
            <a:ext cx="9753600" cy="71075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Picture Placeholder 4">
            <a:extLst>
              <a:ext uri="{FF2B5EF4-FFF2-40B4-BE49-F238E27FC236}">
                <a16:creationId xmlns:a16="http://schemas.microsoft.com/office/drawing/2014/main" id="{AB69879B-EE95-2340-855D-A9E3FF45B3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66900" y="3325528"/>
            <a:ext cx="2367115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3" name="Picture Placeholder 4">
            <a:extLst>
              <a:ext uri="{FF2B5EF4-FFF2-40B4-BE49-F238E27FC236}">
                <a16:creationId xmlns:a16="http://schemas.microsoft.com/office/drawing/2014/main" id="{81755F83-CEE1-CA4F-9CB2-AD8AF9461FE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866900" y="5012088"/>
            <a:ext cx="2367115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4" name="Picture Placeholder 4">
            <a:extLst>
              <a:ext uri="{FF2B5EF4-FFF2-40B4-BE49-F238E27FC236}">
                <a16:creationId xmlns:a16="http://schemas.microsoft.com/office/drawing/2014/main" id="{34924851-6C37-C84F-A630-EA87C879C7D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96740" y="1638968"/>
            <a:ext cx="2367115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5" name="Picture Placeholder 4">
            <a:extLst>
              <a:ext uri="{FF2B5EF4-FFF2-40B4-BE49-F238E27FC236}">
                <a16:creationId xmlns:a16="http://schemas.microsoft.com/office/drawing/2014/main" id="{1591A003-2C51-8747-8121-A00901B6953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26580" y="1638968"/>
            <a:ext cx="2367115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6" name="Picture Placeholder 4">
            <a:extLst>
              <a:ext uri="{FF2B5EF4-FFF2-40B4-BE49-F238E27FC236}">
                <a16:creationId xmlns:a16="http://schemas.microsoft.com/office/drawing/2014/main" id="{E5FC3E9F-0D6F-1A4B-9B98-7EEBF5AEADC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456420" y="1638968"/>
            <a:ext cx="2367115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7" name="Picture Placeholder 4">
            <a:extLst>
              <a:ext uri="{FF2B5EF4-FFF2-40B4-BE49-F238E27FC236}">
                <a16:creationId xmlns:a16="http://schemas.microsoft.com/office/drawing/2014/main" id="{CEC3CD0E-BFD8-D741-B22E-22F2F41C4FA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96740" y="3325528"/>
            <a:ext cx="2367115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8" name="Picture Placeholder 4">
            <a:extLst>
              <a:ext uri="{FF2B5EF4-FFF2-40B4-BE49-F238E27FC236}">
                <a16:creationId xmlns:a16="http://schemas.microsoft.com/office/drawing/2014/main" id="{0460D3CE-95FD-684A-91A1-6CCB6968556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926580" y="3325528"/>
            <a:ext cx="2367115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9" name="Picture Placeholder 4">
            <a:extLst>
              <a:ext uri="{FF2B5EF4-FFF2-40B4-BE49-F238E27FC236}">
                <a16:creationId xmlns:a16="http://schemas.microsoft.com/office/drawing/2014/main" id="{B8B8D087-5B4B-8141-8DB9-81770800BD1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456420" y="3325528"/>
            <a:ext cx="2367115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0" name="Picture Placeholder 4">
            <a:extLst>
              <a:ext uri="{FF2B5EF4-FFF2-40B4-BE49-F238E27FC236}">
                <a16:creationId xmlns:a16="http://schemas.microsoft.com/office/drawing/2014/main" id="{BB5C1B6D-1803-8645-8E13-7DE2A58DE4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396740" y="5012088"/>
            <a:ext cx="2367115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1" name="Picture Placeholder 4">
            <a:extLst>
              <a:ext uri="{FF2B5EF4-FFF2-40B4-BE49-F238E27FC236}">
                <a16:creationId xmlns:a16="http://schemas.microsoft.com/office/drawing/2014/main" id="{285C2B50-7632-3747-84F1-900493205CD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926580" y="5012088"/>
            <a:ext cx="2367115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2" name="Picture Placeholder 4">
            <a:extLst>
              <a:ext uri="{FF2B5EF4-FFF2-40B4-BE49-F238E27FC236}">
                <a16:creationId xmlns:a16="http://schemas.microsoft.com/office/drawing/2014/main" id="{B105B2B0-0C44-D34D-837F-9F695FD2187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456420" y="5012088"/>
            <a:ext cx="2367115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48435837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rgbClr val="2B2B2B">
                    <a:alpha val="7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B2B2B">
                  <a:alpha val="70000"/>
                </a:srgbClr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0" y="1634555"/>
            <a:ext cx="2997925" cy="299792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5244738" y="1634555"/>
            <a:ext cx="2997925" cy="299792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8622576" y="1634555"/>
            <a:ext cx="2997925" cy="299792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64745"/>
            <a:ext cx="9753600" cy="757655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8F39EDD-56E0-DB41-A5F7-712481027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4844631"/>
            <a:ext cx="9753600" cy="180141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294246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rgbClr val="2B2B2B">
                    <a:alpha val="7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B2B2B">
                  <a:alpha val="70000"/>
                </a:srgbClr>
              </a:solidFill>
            </a:endParaRP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086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1" y="2618192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982234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rgbClr val="2B2B2B">
                    <a:alpha val="7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B2B2B">
                  <a:alpha val="70000"/>
                </a:srgbClr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2" y="1181100"/>
            <a:ext cx="1406071" cy="1406070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Oval 5"/>
          <p:cNvSpPr/>
          <p:nvPr userDrawn="1"/>
        </p:nvSpPr>
        <p:spPr>
          <a:xfrm>
            <a:off x="1448709" y="762908"/>
            <a:ext cx="2242457" cy="2242457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6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0386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rgbClr val="2B2B2B">
                    <a:alpha val="7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B2B2B">
                  <a:alpha val="70000"/>
                </a:srgbClr>
              </a:solidFill>
            </a:endParaRP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2"/>
            <a:ext cx="1120140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37486991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rgbClr val="2B2B2B">
                    <a:alpha val="7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B2B2B">
                  <a:alpha val="70000"/>
                </a:srgb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1" y="664747"/>
            <a:ext cx="751078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2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2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866902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39433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6019802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80962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26" hasCustomPrompt="1"/>
          </p:nvPr>
        </p:nvSpPr>
        <p:spPr>
          <a:xfrm>
            <a:off x="1017270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739272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E336C60E-5FC8-4686-83A8-6FB305A32D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9479703A-D060-4461-9A40-CC99385034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0C6A99D4-3371-43FB-A338-D6CC93F651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CB2F6-E98A-4481-A827-819969D562C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6051338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rgbClr val="2B2B2B">
                    <a:alpha val="7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B2B2B">
                  <a:alpha val="70000"/>
                </a:srgb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1" y="654587"/>
            <a:ext cx="593598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2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2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490455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A7261883-766F-41F2-8195-3FB3DF5D5B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0DB00E60-BCC0-4CEE-AA41-79309C2C54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BACA0FCA-6FEF-4B88-9AC1-8E86611A9A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4ABC1-A1A4-4479-A65A-AECEF0DED0C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57081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C84BF373-569F-4B6C-9F29-BBD836FECA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8EAF2F44-50CD-4F70-BEDD-C700F6A703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5F864D3A-8C56-49A6-B98D-203695C662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2FDEB-2647-4376-92AD-B04AED3ACB2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95533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8DFF4646-FCAB-4BF2-B844-2017AF5704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574FA881-75EA-4E26-85FC-9149C913EE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5BD9B819-AC61-4F21-9826-E5FE000504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B01DA-91AD-49C5-9A9C-7F7151D8574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56929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4FC470DA-85E2-43D5-89E1-096835EC91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7655F733-A8D8-4029-B788-8B262B6942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C96106E4-F39D-4734-A68F-19E560DF84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E4195-AFD5-473C-8FA8-2501D860851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46720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1884" y="301625"/>
            <a:ext cx="2436283" cy="56403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6684" y="301625"/>
            <a:ext cx="7112000" cy="56403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88B55B61-CEC0-4B0A-9186-048E59D97E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77A6C185-788E-4B24-8791-272B7F000E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1D584C10-065B-4D07-8E1C-D7C74E4087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1CC31-F0B9-4EDA-99AE-A8655044A92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66264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6684" y="301625"/>
            <a:ext cx="9751483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6684" y="1827213"/>
            <a:ext cx="4773083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02967" y="1827213"/>
            <a:ext cx="4775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02967" y="3960813"/>
            <a:ext cx="4775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AE70C76-BE58-46DC-996A-56F202B0E8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5EE3BAA5-0C42-4E65-B3ED-AF474C8257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98A273B5-C9FF-47FD-8018-5707DAE100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FE832-D870-4C71-B2C6-E5B1A9D2C3E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94577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654E2-90F8-C048-9E6B-9A6524F2F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DAD6E-52AC-1841-921E-658F65421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4244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6684" y="301625"/>
            <a:ext cx="9751483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826684" y="1827213"/>
            <a:ext cx="4773083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02967" y="1827213"/>
            <a:ext cx="4775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02967" y="3960813"/>
            <a:ext cx="4775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FDA49FF-963A-4AD3-AE59-E1FD66F532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B172DEFC-0E2B-4A92-B95F-E3F73255EA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9EB7FEE8-E5F7-4FB6-9267-94DBB5B03E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D91C8F-0740-4514-8DDA-1AD08502F5A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94569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6684" y="301625"/>
            <a:ext cx="9751483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26684" y="1827213"/>
            <a:ext cx="4773083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826684" y="3960813"/>
            <a:ext cx="4773083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6802967" y="1827213"/>
            <a:ext cx="47752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632DD1BD-5F8A-47AE-8BFB-A68554535F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B5B78965-2924-466F-9E13-6F81769376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5BD14784-803E-42CA-A477-23FB65A70F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AF538-18AA-490C-8F53-A0F1036A851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23879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629831-4537-488A-9AAB-A8365ECF3E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832BAB-1BAC-4D6A-AD89-91364B5142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793FFF-5BEF-4C2C-A180-3FC701555D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571C1F-75D4-43B9-BDA2-2373EAFED6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11396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EC6379-C467-4A2B-AE3D-4BA1AA8331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1DEA1A-BB55-4972-843A-D058F59DBC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E5B5BF-3ACC-4175-8B6F-45E8AE381B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006EE0-0302-4C16-97AE-0C0466D334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12900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5607AF-999C-4C1A-9A88-B6B100FB75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8D8780-05F4-412C-A682-40D3043607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F50944F-20B1-4883-888F-EDBE4880A2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45BBD9-E17E-4500-8C3E-5BAC6B8E70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98880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491D2E-D41D-4CEA-9196-A0AE22B789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5CF524-3E6D-44A0-AD45-B254F8FEE5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1C350F-9F34-4D4F-A55D-3263C89DAA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111B99-891E-4F26-B62B-89F7DE7172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08657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33700F5-6686-4DA6-8C91-AE0B919CBA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C77F7E2-AAA0-4CFA-B7EA-8A1A437C7D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AC80AA2-A700-431F-907D-2AD2FC29BE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C39DD6-07A4-4C5E-A409-BCC8B0CE25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23126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ED1240B-E4AA-4D6F-B275-C8F33449FC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69762A9-C204-408F-A488-40553275D6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95B093D-716C-43B7-96CF-BEABE61460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DF0BCE-B3B4-49F7-A2F7-F02C80D067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75966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5DDB6E9-CC01-47E2-8FBF-CA8EA6CCD3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1FD027C-5468-4366-ACDF-F1D2B8C0B6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E6E905E-7204-4D4F-8CF3-86447706BC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4A56F2-31E2-4F4F-A1C2-075A8475D4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61144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4DBCED-E4FE-449C-A4FF-6655BB1439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FBD02D-ED7F-44A5-928D-8D8E2D2553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A3C5A9-CA75-478E-B6D8-B31ECFFF9D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52A00C-4F8B-4A47-9D76-99FEE0DD76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6425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C33C8-7C59-AF48-B214-4A553B068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574" y="459431"/>
            <a:ext cx="10515600" cy="87115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7555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CB76C4-F3D1-407B-A640-78E5572C4C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70D0A7-7358-47EF-8F48-9C81113B91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C0876D-C5A6-44B0-B633-D72B492104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533C2F-D3C8-4B11-8674-3EFA5A41A7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23232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06AC2B-D207-4E6D-BB36-3A3E0B807F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E49133-994D-4D93-9776-3436C784F6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0CA5EB-BD61-41F7-9A2A-C68A910B34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C90AE3-007A-496A-80D0-D26F6E0EBD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57817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92A389-C453-485C-9330-515DFE98ED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220CE3-52D9-442A-8718-F68C0DDACD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D00F1C7-7B94-4058-9F5C-09914DC793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C369C6-6F0E-4C74-8691-CB34CDDBF8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58650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F7539-EBB3-42DF-8A41-37F78636E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4B5BF-17F7-4ED3-B9C3-85B2A5EA54AC}" type="datetime1">
              <a:rPr lang="en-US" altLang="en-US"/>
              <a:pPr>
                <a:defRPr/>
              </a:pPr>
              <a:t>3/13/2023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E6ABF-0866-4648-9058-2EE3D7E78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48A1B-9969-4EF9-B4B4-6948536EA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40B5FE-2C1A-4FAD-9F91-0D6833547C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29177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22CEC-BA28-4712-894D-52CF8B698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9C4C4-3785-420F-ABEA-EC81A6C2F983}" type="datetime1">
              <a:rPr lang="en-US" altLang="en-US"/>
              <a:pPr>
                <a:defRPr/>
              </a:pPr>
              <a:t>3/13/2023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6168A-C30D-42ED-B699-D2415CB8E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F007E-580B-4A29-97FE-F2BBF8E26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860FFE-00BC-47B7-AD17-C48442B4C7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23713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21885-2355-4633-8B9E-3570E0AB1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FFE3D-034E-4151-8DDA-C86E913FDB76}" type="datetime1">
              <a:rPr lang="en-US" altLang="en-US"/>
              <a:pPr>
                <a:defRPr/>
              </a:pPr>
              <a:t>3/13/2023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2AA4-4A4F-42D3-9156-8531A4816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79B34-7668-4FA5-8DE2-B02BFD76C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D91C1C-C27C-4D40-BFDF-7A0391B081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19335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B3CD619-C2A8-41C3-B12F-BB041540B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8089E-9B8F-4347-BF4F-01C4174D65B3}" type="datetime1">
              <a:rPr lang="en-US" altLang="en-US"/>
              <a:pPr>
                <a:defRPr/>
              </a:pPr>
              <a:t>3/13/2023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76D8822-5057-4915-833A-D34391747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3B70ECF-A186-415E-BAF5-7EC9E9F78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EA743-322C-4977-A248-B6A8B0E785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35466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488756C-AD92-4E20-A47D-A9877BEE6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B8438-B560-4E19-AF33-87B764D3D791}" type="datetime1">
              <a:rPr lang="en-US" altLang="en-US"/>
              <a:pPr>
                <a:defRPr/>
              </a:pPr>
              <a:t>3/13/2023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19A2EA5-C486-45FE-ADC6-9E628C91F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28F9D08-AD04-4DAD-A33B-4FEE92491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AAD39-75B5-4E5A-8270-96ABC61694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45596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2CFFD42-E541-48C3-BEF6-D837E075E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A3EFE-F266-4929-A7F4-292B4BC9F142}" type="datetime1">
              <a:rPr lang="en-US" altLang="en-US"/>
              <a:pPr>
                <a:defRPr/>
              </a:pPr>
              <a:t>3/13/2023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14B7C77-5E8A-4D9D-891E-92B44193A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68D62DE-523D-4782-AC9A-B71BC4E9F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3A8874-2665-4EEF-BF07-709FE14B88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96924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C2777D9-4E4F-46F0-9A0C-FFD37A084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EDA66-8DBE-4F61-BAA9-49AC34F138FE}" type="datetime1">
              <a:rPr lang="en-US" altLang="en-US"/>
              <a:pPr>
                <a:defRPr/>
              </a:pPr>
              <a:t>3/13/2023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D00BD32-0DA6-4FE6-AA3E-286466FC2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2C01341-D93F-4093-91A6-487A68213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2313A2-7D41-49CD-AE51-0432B12C47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7670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EF9E5-C9DC-7440-BC5E-E9ED052A4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BE69C-CD1B-6640-BD3D-6DC7EE9048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1296" y="1825625"/>
            <a:ext cx="5552303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CA3FB2-A462-5C4E-9073-021EB5759E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1764" y="1825625"/>
            <a:ext cx="5677929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9504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06BB549-E9E4-4E7F-9ACA-D696F1F33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233CB-9FDC-4E62-9CF5-537D0B7D549B}" type="datetime1">
              <a:rPr lang="en-US" altLang="en-US"/>
              <a:pPr>
                <a:defRPr/>
              </a:pPr>
              <a:t>3/13/2023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E356DDA-3E6B-4547-B761-14AAACF9D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F898CAC-7D46-498E-9AC6-B87923F2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0B8E86-D7DD-41E8-9AFB-97F6FFDCF9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18323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37EC9ED-9A03-4866-A26A-5EEE06BA7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74BC9-1979-4479-9FF0-9DE3C941DF5F}" type="datetime1">
              <a:rPr lang="en-US" altLang="en-US"/>
              <a:pPr>
                <a:defRPr/>
              </a:pPr>
              <a:t>3/13/2023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84135C0-7FC2-4D29-8DC2-A3D089740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DE8BA0-3C2A-4A79-9D70-373D7A573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6FDC83-2D12-48A7-9B2B-A47C682EBD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43732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97E7C-3248-4271-BB4B-2C437F940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8D2D0-B97F-4FC1-90BD-DE416B02895C}" type="datetime1">
              <a:rPr lang="en-US" altLang="en-US"/>
              <a:pPr>
                <a:defRPr/>
              </a:pPr>
              <a:t>3/13/2023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00E72-375C-47F6-971C-01E8B697F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42009-0A31-4F8B-8C8E-432BBD4FD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0E5ED8-1183-4141-B759-1E8D1D210A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04979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9"/>
            <a:ext cx="27432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9"/>
            <a:ext cx="80264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DBB74-60AB-4366-B0BA-CDCF625DD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87867-9CE1-47BE-8EAA-02CA550E628C}" type="datetime1">
              <a:rPr lang="en-US" altLang="en-US"/>
              <a:pPr>
                <a:defRPr/>
              </a:pPr>
              <a:t>3/13/2023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CE876-C84E-4D71-A5DC-D7BAB170A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39F1D-F79F-43E5-B3EB-A203C396A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40F5C-C6AE-4FC9-B341-C73433D632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8917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261EF30-E9B8-4F66-8640-0722847BC9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435E6B3-BF60-40CB-9E9E-191946D097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83133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782FABB-F628-4AF6-A57A-CBD86B8C00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0BE7528-1260-4C5C-8C69-8F64252F3D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68345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21">
            <a:extLst>
              <a:ext uri="{FF2B5EF4-FFF2-40B4-BE49-F238E27FC236}">
                <a16:creationId xmlns:a16="http://schemas.microsoft.com/office/drawing/2014/main" id="{12B0AB11-A820-4025-828A-BCB464368E55}"/>
              </a:ext>
            </a:extLst>
          </p:cNvPr>
          <p:cNvSpPr txBox="1">
            <a:spLocks/>
          </p:cNvSpPr>
          <p:nvPr userDrawn="1"/>
        </p:nvSpPr>
        <p:spPr>
          <a:xfrm>
            <a:off x="388283" y="6571277"/>
            <a:ext cx="513735" cy="227164"/>
          </a:xfrm>
          <a:prstGeom prst="rect">
            <a:avLst/>
          </a:prstGeom>
          <a:noFill/>
        </p:spPr>
        <p:txBody>
          <a:bodyPr lIns="0" tIns="0" rIns="0" bIns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E1122C8-5C2A-4FB7-BFAC-4FED9EA24ADD}" type="slidenum">
              <a:rPr lang="en-US" sz="1000" smtClean="0">
                <a:solidFill>
                  <a:srgbClr val="2B2B2B">
                    <a:alpha val="70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dirty="0">
              <a:solidFill>
                <a:srgbClr val="2B2B2B">
                  <a:alpha val="70000"/>
                </a:srgbClr>
              </a:solidFill>
            </a:endParaRP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1866900" y="4246144"/>
            <a:ext cx="8046357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4928B0DE-96D4-4E36-9475-3D9FE6B2D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C272254-A761-4004-81E1-4484125278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2551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66903" y="2618194"/>
            <a:ext cx="474726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3FA7C0-6133-45E3-8B07-8C036CFF18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61C760FD-AB52-4497-A816-9267C033F4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38621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66903" y="996124"/>
            <a:ext cx="422910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4ABCEB-08BA-4F7B-8620-716DADB18D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31AB8C9-E561-437A-B987-E169B17176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29222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66900" y="671005"/>
            <a:ext cx="9753600" cy="745212"/>
          </a:xfrm>
        </p:spPr>
        <p:txBody>
          <a:bodyPr/>
          <a:lstStyle>
            <a:lvl1pPr algn="l">
              <a:defRPr sz="3600"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10"/>
          <p:cNvSpPr>
            <a:spLocks noGrp="1"/>
          </p:cNvSpPr>
          <p:nvPr>
            <p:ph idx="1"/>
          </p:nvPr>
        </p:nvSpPr>
        <p:spPr>
          <a:xfrm>
            <a:off x="1866900" y="1661163"/>
            <a:ext cx="9753600" cy="47577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A3C6D06A-36CC-4D4E-8A43-D5FAC73216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6B953E4A-6C51-4893-8055-288C51511F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3844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C9E52-BE5F-1F4C-8074-63BF390BE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768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66903" y="1181100"/>
            <a:ext cx="69723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90600" y="3927944"/>
            <a:ext cx="11201400" cy="293005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935BA6EE-3847-4B76-B98F-8FF265569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310CAE52-F0DE-47E4-8F10-9786EDCE9B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20264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90610" y="4055618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38988" y="4055618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487365" y="4055618"/>
            <a:ext cx="370464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1866900" y="441411"/>
            <a:ext cx="9753600" cy="810810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866900" y="1493520"/>
            <a:ext cx="9753600" cy="2286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B6AF3744-6D93-4489-9FAD-5031F52AFC9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36291020-6FDD-492A-ABF6-EF808CEA77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33480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90610" y="1349967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38988" y="1349967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487365" y="1349967"/>
            <a:ext cx="370464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1866900" y="441411"/>
            <a:ext cx="9753600" cy="81081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866900" y="4500558"/>
            <a:ext cx="9753600" cy="205041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7499A4F8-E065-46C3-9F92-79786CEA26A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5A55FC0-800E-4E4B-A50A-354B176BDC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43982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843530" y="16"/>
            <a:ext cx="4348481" cy="685446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1866903" y="664946"/>
            <a:ext cx="5570220" cy="138738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866903" y="2157025"/>
            <a:ext cx="5570220" cy="405073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1CC2F4BE-AC50-4E69-9FDF-BB1083956FA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6AE5A4D-61A7-4028-93E4-2C35E3B6A3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5401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843530" y="1"/>
            <a:ext cx="434848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1866903" y="664946"/>
            <a:ext cx="5570220" cy="138738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866903" y="2157025"/>
            <a:ext cx="5570220" cy="405073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843530" y="3444257"/>
            <a:ext cx="4348481" cy="341375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7CE6E88B-1EF8-4105-A7FB-8EC1EF9245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4EE5C52-994E-4DA4-B762-9E90EE6B9F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71975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593373" y="1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593373" y="2289977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593373" y="4574005"/>
            <a:ext cx="3598627" cy="228401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1866903" y="664946"/>
            <a:ext cx="6129020" cy="1459697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866903" y="2157025"/>
            <a:ext cx="6129020" cy="42618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E16457BB-DCDA-4330-93E4-0B4F0A837EC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3E562084-0385-419F-A4D3-5578502A97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90183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866912" y="156173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322850" y="156173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778777" y="1561736"/>
            <a:ext cx="4841723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1866900" y="664931"/>
            <a:ext cx="9753600" cy="726990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866900" y="4859381"/>
            <a:ext cx="9753600" cy="17866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0698D730-43B9-486A-8BF0-8D012E07805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2940710-C77B-41AF-9A84-A96BA3F29E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17171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66900" y="671005"/>
            <a:ext cx="9753600" cy="71075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866900" y="1607819"/>
            <a:ext cx="9753600" cy="481105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2511A493-9D26-4094-B465-C94919F17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7CB0C19-55EC-40EC-B5BA-8049A86C16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72796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624320" y="0"/>
            <a:ext cx="556768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1866903" y="990285"/>
            <a:ext cx="6414052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866903" y="3667761"/>
            <a:ext cx="4229100" cy="29782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64E6D443-D0E4-4759-B353-B1D92F8D3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5C16B7E-9B23-41D8-A0F7-36FF14F3AD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87050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624320" y="0"/>
            <a:ext cx="556768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1535252" y="664761"/>
            <a:ext cx="4560751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35252" y="2526750"/>
            <a:ext cx="4560751" cy="3670850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406B3D4-E411-4965-A266-F13FC78B0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A936A69-8406-41C5-B00B-4D61B7D3E7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9804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2440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90600" y="0"/>
            <a:ext cx="556768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5206451" y="990285"/>
            <a:ext cx="6414052" cy="2438731"/>
          </a:xfrm>
        </p:spPr>
        <p:txBody>
          <a:bodyPr/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112003" y="3667761"/>
            <a:ext cx="4508500" cy="29782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B8C66A53-C9D8-48B3-9BE9-A1B2D68B9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689EF91-C5F9-4671-945B-D589254AFC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10259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90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6531439" y="664761"/>
            <a:ext cx="5089071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531439" y="2526750"/>
            <a:ext cx="5089071" cy="367085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C3404399-7AF2-4B61-B13C-675F72A24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EA523A8-80A1-4BD5-850A-4B0C414B0E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84582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90610" y="0"/>
            <a:ext cx="112014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1866903" y="3715486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380483" y="3715486"/>
            <a:ext cx="5240020" cy="293057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4B2DDFD9-348B-4F9F-ACB5-1FD89CA57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11F966E-13B9-4F08-B2ED-A57DCFBBB4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1908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866900" y="3429000"/>
            <a:ext cx="103251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1866903" y="69134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380483" y="691325"/>
            <a:ext cx="5240020" cy="228555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4409866C-9AA5-4465-92F1-7E0C2E7AF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75BC0F2-289B-42D0-A2A3-D0AD5C43D2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90704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866911" y="1908643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1866900" y="671005"/>
            <a:ext cx="9753600" cy="71075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3479711" y="1908643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5092513" y="1908643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743711" y="1908643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8394909" y="1908643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25"/>
          </p:nvPr>
        </p:nvSpPr>
        <p:spPr>
          <a:xfrm>
            <a:off x="10046106" y="1908643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26"/>
          </p:nvPr>
        </p:nvSpPr>
        <p:spPr>
          <a:xfrm>
            <a:off x="1866911" y="2965283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3479711" y="2965283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28"/>
          </p:nvPr>
        </p:nvSpPr>
        <p:spPr>
          <a:xfrm>
            <a:off x="5092513" y="2965283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29"/>
          </p:nvPr>
        </p:nvSpPr>
        <p:spPr>
          <a:xfrm>
            <a:off x="6743711" y="2965283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8394909" y="2965283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9" name="Picture Placeholder 4"/>
          <p:cNvSpPr>
            <a:spLocks noGrp="1"/>
          </p:cNvSpPr>
          <p:nvPr>
            <p:ph type="pic" sz="quarter" idx="31"/>
          </p:nvPr>
        </p:nvSpPr>
        <p:spPr>
          <a:xfrm>
            <a:off x="10046106" y="2965283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0" name="Picture Placeholder 4"/>
          <p:cNvSpPr>
            <a:spLocks noGrp="1"/>
          </p:cNvSpPr>
          <p:nvPr>
            <p:ph type="pic" sz="quarter" idx="32"/>
          </p:nvPr>
        </p:nvSpPr>
        <p:spPr>
          <a:xfrm>
            <a:off x="1866911" y="4021923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33"/>
          </p:nvPr>
        </p:nvSpPr>
        <p:spPr>
          <a:xfrm>
            <a:off x="3479711" y="4021923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2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5092513" y="4021923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3" name="Picture Placeholder 4"/>
          <p:cNvSpPr>
            <a:spLocks noGrp="1"/>
          </p:cNvSpPr>
          <p:nvPr>
            <p:ph type="pic" sz="quarter" idx="35"/>
          </p:nvPr>
        </p:nvSpPr>
        <p:spPr>
          <a:xfrm>
            <a:off x="6743711" y="4021923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4" name="Picture Placeholder 4"/>
          <p:cNvSpPr>
            <a:spLocks noGrp="1"/>
          </p:cNvSpPr>
          <p:nvPr>
            <p:ph type="pic" sz="quarter" idx="36"/>
          </p:nvPr>
        </p:nvSpPr>
        <p:spPr>
          <a:xfrm>
            <a:off x="8394909" y="4021923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10046106" y="4021923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6" name="Picture Placeholder 4"/>
          <p:cNvSpPr>
            <a:spLocks noGrp="1"/>
          </p:cNvSpPr>
          <p:nvPr>
            <p:ph type="pic" sz="quarter" idx="38"/>
          </p:nvPr>
        </p:nvSpPr>
        <p:spPr>
          <a:xfrm>
            <a:off x="1866911" y="5078563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7" name="Picture Placeholder 4"/>
          <p:cNvSpPr>
            <a:spLocks noGrp="1"/>
          </p:cNvSpPr>
          <p:nvPr>
            <p:ph type="pic" sz="quarter" idx="39"/>
          </p:nvPr>
        </p:nvSpPr>
        <p:spPr>
          <a:xfrm>
            <a:off x="3479711" y="5078563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8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5092513" y="5078563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9" name="Picture Placeholder 4"/>
          <p:cNvSpPr>
            <a:spLocks noGrp="1"/>
          </p:cNvSpPr>
          <p:nvPr>
            <p:ph type="pic" sz="quarter" idx="41"/>
          </p:nvPr>
        </p:nvSpPr>
        <p:spPr>
          <a:xfrm>
            <a:off x="6743711" y="5078563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0" name="Picture Placeholder 4"/>
          <p:cNvSpPr>
            <a:spLocks noGrp="1"/>
          </p:cNvSpPr>
          <p:nvPr>
            <p:ph type="pic" sz="quarter" idx="42"/>
          </p:nvPr>
        </p:nvSpPr>
        <p:spPr>
          <a:xfrm>
            <a:off x="8394909" y="5078563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43"/>
          </p:nvPr>
        </p:nvSpPr>
        <p:spPr>
          <a:xfrm>
            <a:off x="10046106" y="5078563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2" name="Slide Number Placeholder 2">
            <a:extLst>
              <a:ext uri="{FF2B5EF4-FFF2-40B4-BE49-F238E27FC236}">
                <a16:creationId xmlns:a16="http://schemas.microsoft.com/office/drawing/2014/main" id="{7D0BBB45-B99C-4B45-92EA-91FF341BCC09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13FF827-BA0B-481A-9FCE-B817085E81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65139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866901" y="1638982"/>
            <a:ext cx="2367115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1866900" y="671005"/>
            <a:ext cx="9753600" cy="71075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866901" y="3325529"/>
            <a:ext cx="2367115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866901" y="5012102"/>
            <a:ext cx="2367115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4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396741" y="1638982"/>
            <a:ext cx="2367115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926581" y="1638982"/>
            <a:ext cx="2367115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6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9456421" y="1638982"/>
            <a:ext cx="2367115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7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4396741" y="3325529"/>
            <a:ext cx="2367115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8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6926581" y="3325529"/>
            <a:ext cx="2367115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9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9456421" y="3325529"/>
            <a:ext cx="2367115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0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4396741" y="5012102"/>
            <a:ext cx="2367115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1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6926581" y="5012102"/>
            <a:ext cx="2367115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2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9456421" y="5012102"/>
            <a:ext cx="2367115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096899F4-599F-418D-B0CA-9EA8F08FB27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9523668-7683-4684-BF1B-4D8F81AFB6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31272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1866900" y="1634569"/>
            <a:ext cx="2997925" cy="299792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5244740" y="1634569"/>
            <a:ext cx="2997925" cy="299792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8622576" y="1634569"/>
            <a:ext cx="2997925" cy="299792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1866900" y="664745"/>
            <a:ext cx="9753600" cy="757655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866900" y="4844631"/>
            <a:ext cx="9753600" cy="180141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05960B84-CC9B-4462-A13A-E15C85FE12F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8E80282-9982-4FC7-9876-9B19094418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23290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086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1866903" y="261819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1BCDE613-DD1E-4020-BE3E-17735A2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6D74EBC5-6246-4669-9AE8-D0B7D4DCD7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66983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7DB7DE09-5835-424A-8814-3FF67C4E7B46}"/>
              </a:ext>
            </a:extLst>
          </p:cNvPr>
          <p:cNvSpPr/>
          <p:nvPr userDrawn="1"/>
        </p:nvSpPr>
        <p:spPr>
          <a:xfrm>
            <a:off x="1447801" y="763588"/>
            <a:ext cx="2243667" cy="2241550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3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6F8F8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1866911" y="1181100"/>
            <a:ext cx="1406071" cy="1406070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99F05AF4-262F-43FE-9E68-65C9C37598C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C515DDD-4BBE-412F-B6D7-E7C4105E7D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53127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90600" y="4"/>
            <a:ext cx="1120140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88CFF9-6027-4A99-94AE-B2E5272F4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35059E22-43B8-4A8B-839C-A4D2F8AD06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5476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BE2F9-065B-7B43-87B4-3B7D05DC1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35" y="457200"/>
            <a:ext cx="4368114" cy="1235676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3FA157-EB92-4947-99B4-E9184FBA8E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543374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DD55E1-D617-5545-AF4C-E87D4E8FA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5438" y="1878227"/>
            <a:ext cx="4378411" cy="39907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95351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66903" y="664761"/>
            <a:ext cx="751078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1866903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39433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6019803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80962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10172702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1866903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39433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6019803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5"/>
          </p:nvPr>
        </p:nvSpPr>
        <p:spPr>
          <a:xfrm>
            <a:off x="80962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26"/>
          </p:nvPr>
        </p:nvSpPr>
        <p:spPr>
          <a:xfrm>
            <a:off x="10172702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70374ADE-96C9-414D-9D77-C6B8C2C1E0C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B33FCC0-D1AA-4B4B-832D-D56F81BEF5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40993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66903" y="654601"/>
            <a:ext cx="593598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1866903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39433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6019803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80962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10172702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D2573915-57C5-4C9B-B441-A796C71308E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6B31B0E4-9A65-4EFC-A308-61D69295A9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23871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7567-26AE-4B26-947D-53676746257D}" type="datetimeFigureOut">
              <a:rPr lang="en-GB" smtClean="0">
                <a:solidFill>
                  <a:prstClr val="black"/>
                </a:solidFill>
              </a:rPr>
              <a:pPr/>
              <a:t>13/03/2023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1E383-7AA9-41A2-8CF6-0835B680A8B3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6834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8776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4" y="675728"/>
            <a:ext cx="9497440" cy="924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5927" y="1809750"/>
            <a:ext cx="4628369" cy="4051301"/>
          </a:xfrm>
        </p:spPr>
        <p:txBody>
          <a:bodyPr>
            <a:normAutofit/>
          </a:bodyPr>
          <a:lstStyle>
            <a:lvl5pPr>
              <a:defRPr/>
            </a:lvl5pPr>
            <a:lvl6pPr marL="1885950" indent="-171450">
              <a:buClr>
                <a:schemeClr val="tx2"/>
              </a:buClr>
              <a:buSzPct val="101000"/>
              <a:buFont typeface="Courier New" pitchFamily="49" charset="0"/>
              <a:buChar char="o"/>
              <a:defRPr sz="900"/>
            </a:lvl6pPr>
            <a:lvl7pPr marL="2228850" indent="-171450">
              <a:buClr>
                <a:schemeClr val="tx2"/>
              </a:buClr>
              <a:buFont typeface="Courier New" pitchFamily="49" charset="0"/>
              <a:buChar char="o"/>
              <a:defRPr sz="900" baseline="0"/>
            </a:lvl7pPr>
            <a:lvl8pPr marL="2571750" indent="-171450">
              <a:buClr>
                <a:schemeClr val="tx2"/>
              </a:buClr>
              <a:buFont typeface="Courier New" pitchFamily="49" charset="0"/>
              <a:buChar char="o"/>
              <a:defRPr sz="900" baseline="0"/>
            </a:lvl8pPr>
            <a:lvl9pPr marL="2914650" indent="-171450">
              <a:buClr>
                <a:schemeClr val="tx2"/>
              </a:buClr>
              <a:buFont typeface="Courier New" pitchFamily="49" charset="0"/>
              <a:buChar char="o"/>
              <a:defRPr sz="9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710" y="1809764"/>
            <a:ext cx="4625657" cy="4051303"/>
          </a:xfrm>
        </p:spPr>
        <p:txBody>
          <a:bodyPr>
            <a:normAutofit/>
          </a:bodyPr>
          <a:lstStyle>
            <a:lvl5pPr>
              <a:defRPr/>
            </a:lvl5pPr>
            <a:lvl6pPr marL="1885950" indent="-171450">
              <a:buClr>
                <a:schemeClr val="tx2"/>
              </a:buClr>
              <a:buSzPct val="101000"/>
              <a:buFont typeface="Courier New" pitchFamily="49" charset="0"/>
              <a:buChar char="o"/>
              <a:defRPr sz="900"/>
            </a:lvl6pPr>
            <a:lvl7pPr marL="2228850" indent="-171450">
              <a:buClr>
                <a:schemeClr val="tx2"/>
              </a:buClr>
              <a:buFont typeface="Courier New" pitchFamily="49" charset="0"/>
              <a:buChar char="o"/>
              <a:defRPr sz="900" baseline="0"/>
            </a:lvl7pPr>
            <a:lvl8pPr marL="2571750" indent="-171450">
              <a:buClr>
                <a:schemeClr val="tx2"/>
              </a:buClr>
              <a:buFont typeface="Courier New" pitchFamily="49" charset="0"/>
              <a:buChar char="o"/>
              <a:defRPr sz="900" baseline="0"/>
            </a:lvl8pPr>
            <a:lvl9pPr marL="2914650" indent="-171450">
              <a:buClr>
                <a:schemeClr val="tx2"/>
              </a:buClr>
              <a:buFont typeface="Courier New" pitchFamily="49" charset="0"/>
              <a:buChar char="o"/>
              <a:defRPr sz="9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7567-26AE-4B26-947D-53676746257D}" type="datetimeFigureOut">
              <a:rPr lang="en-GB" smtClean="0">
                <a:solidFill>
                  <a:prstClr val="black"/>
                </a:solidFill>
              </a:rPr>
              <a:pPr/>
              <a:t>13/03/2023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1E383-7AA9-41A2-8CF6-0835B680A8B3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3150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2B2B2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2B2B2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58209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7E36EC7-D593-4273-A280-99ADCB18FD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65F4D79B-742E-41B9-960F-16E1CA4144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5315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21">
            <a:extLst>
              <a:ext uri="{FF2B5EF4-FFF2-40B4-BE49-F238E27FC236}">
                <a16:creationId xmlns:a16="http://schemas.microsoft.com/office/drawing/2014/main" id="{F25FF3F8-75CA-4EAE-B470-E4FB6ABBC00D}"/>
              </a:ext>
            </a:extLst>
          </p:cNvPr>
          <p:cNvSpPr txBox="1">
            <a:spLocks/>
          </p:cNvSpPr>
          <p:nvPr userDrawn="1"/>
        </p:nvSpPr>
        <p:spPr>
          <a:xfrm>
            <a:off x="388279" y="6571277"/>
            <a:ext cx="513735" cy="227164"/>
          </a:xfrm>
          <a:prstGeom prst="rect">
            <a:avLst/>
          </a:prstGeom>
          <a:noFill/>
        </p:spPr>
        <p:txBody>
          <a:bodyPr lIns="0" tIns="0" rIns="0" bIns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9C82117-B37F-4191-9CFE-5A4D25391BBE}" type="slidenum">
              <a:rPr lang="en-US" sz="1000" smtClean="0">
                <a:solidFill>
                  <a:srgbClr val="2B2B2B">
                    <a:alpha val="70000"/>
                  </a:srgb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dirty="0">
              <a:solidFill>
                <a:srgbClr val="2B2B2B">
                  <a:alpha val="70000"/>
                </a:srgbClr>
              </a:solidFill>
            </a:endParaRP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1866900" y="4246138"/>
            <a:ext cx="8046357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656FB0CE-E758-421D-851F-5093329F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980A71A-F88E-4E2A-B8F6-F860B57444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49189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66903" y="2618194"/>
            <a:ext cx="474726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81C0F8-6D9B-4C6F-B2C5-4ABF57333C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80039ED-7FE7-474A-B278-30FF099B20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60036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66903" y="996124"/>
            <a:ext cx="422910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F653CE-EED5-4F07-A318-C2DF85EC2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0900C03-A150-473A-8645-B4B47A2AFF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273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994D2D99-1243-4936-9918-C58C0AE53D9A}"/>
              </a:ext>
            </a:extLst>
          </p:cNvPr>
          <p:cNvGrpSpPr>
            <a:grpSpLocks/>
          </p:cNvGrpSpPr>
          <p:nvPr/>
        </p:nvGrpSpPr>
        <p:grpSpPr bwMode="auto">
          <a:xfrm>
            <a:off x="-4296833" y="304800"/>
            <a:ext cx="15879233" cy="4724400"/>
            <a:chOff x="-2030" y="192"/>
            <a:chExt cx="7502" cy="2976"/>
          </a:xfrm>
        </p:grpSpPr>
        <p:sp>
          <p:nvSpPr>
            <p:cNvPr id="5" name="Line 3">
              <a:extLst>
                <a:ext uri="{FF2B5EF4-FFF2-40B4-BE49-F238E27FC236}">
                  <a16:creationId xmlns:a16="http://schemas.microsoft.com/office/drawing/2014/main" id="{87C07F2F-2E3A-48C9-85A7-326D2B08DF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584"/>
              <a:ext cx="45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 sz="1800"/>
            </a:p>
          </p:txBody>
        </p:sp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8ED16C78-1B1A-476F-A84B-E5335EB7D2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84" y="864"/>
              <a:ext cx="2304" cy="2304"/>
            </a:xfrm>
            <a:custGeom>
              <a:avLst/>
              <a:gdLst>
                <a:gd name="T0" fmla="*/ 0 w 64000"/>
                <a:gd name="T1" fmla="*/ 0 h 64000"/>
                <a:gd name="T2" fmla="*/ 0 w 64000"/>
                <a:gd name="T3" fmla="*/ 0 h 64000"/>
                <a:gd name="T4" fmla="*/ 0 w 64000"/>
                <a:gd name="T5" fmla="*/ 0 h 64000"/>
                <a:gd name="T6" fmla="*/ 0 w 64000"/>
                <a:gd name="T7" fmla="*/ 0 h 64000"/>
                <a:gd name="T8" fmla="*/ 0 w 64000"/>
                <a:gd name="T9" fmla="*/ 0 h 64000"/>
                <a:gd name="T10" fmla="*/ 0 w 64000"/>
                <a:gd name="T11" fmla="*/ 0 h 64000"/>
                <a:gd name="T12" fmla="*/ 0 w 64000"/>
                <a:gd name="T13" fmla="*/ 0 h 64000"/>
                <a:gd name="T14" fmla="*/ 0 w 64000"/>
                <a:gd name="T15" fmla="*/ 0 h 64000"/>
                <a:gd name="T16" fmla="*/ 0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44083 w 64000"/>
                <a:gd name="T28" fmla="*/ -29639 h 64000"/>
                <a:gd name="T29" fmla="*/ 44083 w 64000"/>
                <a:gd name="T30" fmla="*/ 29639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44083" y="2368"/>
                  </a:moveTo>
                  <a:cubicBezTo>
                    <a:pt x="56127" y="7280"/>
                    <a:pt x="64000" y="18993"/>
                    <a:pt x="64000" y="32000"/>
                  </a:cubicBezTo>
                  <a:cubicBezTo>
                    <a:pt x="64000" y="45006"/>
                    <a:pt x="56127" y="56719"/>
                    <a:pt x="44083" y="61631"/>
                  </a:cubicBezTo>
                  <a:cubicBezTo>
                    <a:pt x="44082" y="61631"/>
                    <a:pt x="44082" y="61631"/>
                    <a:pt x="44082" y="61631"/>
                  </a:cubicBezTo>
                  <a:lnTo>
                    <a:pt x="44083" y="61632"/>
                  </a:lnTo>
                  <a:lnTo>
                    <a:pt x="44083" y="2368"/>
                  </a:lnTo>
                  <a:lnTo>
                    <a:pt x="44082" y="2368"/>
                  </a:lnTo>
                  <a:cubicBezTo>
                    <a:pt x="44082" y="2368"/>
                    <a:pt x="44082" y="2368"/>
                    <a:pt x="44083" y="23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e-IL" sz="1800"/>
            </a:p>
          </p:txBody>
        </p:sp>
        <p:sp>
          <p:nvSpPr>
            <p:cNvPr id="7" name="AutoShape 5">
              <a:extLst>
                <a:ext uri="{FF2B5EF4-FFF2-40B4-BE49-F238E27FC236}">
                  <a16:creationId xmlns:a16="http://schemas.microsoft.com/office/drawing/2014/main" id="{C525FB8A-1898-445D-B45A-A965F6F040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030" y="192"/>
              <a:ext cx="2544" cy="2544"/>
            </a:xfrm>
            <a:custGeom>
              <a:avLst/>
              <a:gdLst>
                <a:gd name="T0" fmla="*/ 0 w 64000"/>
                <a:gd name="T1" fmla="*/ 0 h 64000"/>
                <a:gd name="T2" fmla="*/ 0 w 64000"/>
                <a:gd name="T3" fmla="*/ 0 h 64000"/>
                <a:gd name="T4" fmla="*/ 0 w 64000"/>
                <a:gd name="T5" fmla="*/ 0 h 64000"/>
                <a:gd name="T6" fmla="*/ 0 w 64000"/>
                <a:gd name="T7" fmla="*/ 0 h 64000"/>
                <a:gd name="T8" fmla="*/ 0 w 64000"/>
                <a:gd name="T9" fmla="*/ 0 h 64000"/>
                <a:gd name="T10" fmla="*/ 0 w 64000"/>
                <a:gd name="T11" fmla="*/ 0 h 64000"/>
                <a:gd name="T12" fmla="*/ 0 w 64000"/>
                <a:gd name="T13" fmla="*/ 0 h 64000"/>
                <a:gd name="T14" fmla="*/ 0 w 64000"/>
                <a:gd name="T15" fmla="*/ 0 h 64000"/>
                <a:gd name="T16" fmla="*/ 0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50994 w 64000"/>
                <a:gd name="T28" fmla="*/ -25761 h 64000"/>
                <a:gd name="T29" fmla="*/ 50994 w 64000"/>
                <a:gd name="T30" fmla="*/ 25761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50994" y="6246"/>
                  </a:moveTo>
                  <a:cubicBezTo>
                    <a:pt x="59172" y="12279"/>
                    <a:pt x="64000" y="21837"/>
                    <a:pt x="64000" y="32000"/>
                  </a:cubicBezTo>
                  <a:cubicBezTo>
                    <a:pt x="64000" y="42162"/>
                    <a:pt x="59172" y="51720"/>
                    <a:pt x="50994" y="57753"/>
                  </a:cubicBezTo>
                  <a:cubicBezTo>
                    <a:pt x="50993" y="57753"/>
                    <a:pt x="50993" y="57753"/>
                    <a:pt x="50993" y="57753"/>
                  </a:cubicBezTo>
                  <a:lnTo>
                    <a:pt x="50994" y="57754"/>
                  </a:lnTo>
                  <a:lnTo>
                    <a:pt x="50994" y="6246"/>
                  </a:lnTo>
                  <a:lnTo>
                    <a:pt x="50993" y="6246"/>
                  </a:lnTo>
                  <a:cubicBezTo>
                    <a:pt x="50993" y="6246"/>
                    <a:pt x="50993" y="6246"/>
                    <a:pt x="50994" y="6246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e-IL" sz="1800"/>
            </a:p>
          </p:txBody>
        </p:sp>
      </p:grpSp>
      <p:sp>
        <p:nvSpPr>
          <p:cNvPr id="14029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924051" y="985839"/>
            <a:ext cx="9652000" cy="1444625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14029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924051" y="3427413"/>
            <a:ext cx="96520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GB" altLang="en-US" noProof="0"/>
              <a:t>Click to edit Master subtitle style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B5F52E29-DAAF-424B-B1EF-9E57067372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B0010697-B720-496D-9972-75F0F8835A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147B276C-5A82-4387-8746-B1ECC49956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124A6-2026-4E78-AEEC-4ED4131CC37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947855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66900" y="671005"/>
            <a:ext cx="9753600" cy="745212"/>
          </a:xfrm>
        </p:spPr>
        <p:txBody>
          <a:bodyPr/>
          <a:lstStyle>
            <a:lvl1pPr algn="l">
              <a:defRPr sz="3600"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10"/>
          <p:cNvSpPr>
            <a:spLocks noGrp="1"/>
          </p:cNvSpPr>
          <p:nvPr>
            <p:ph idx="1"/>
          </p:nvPr>
        </p:nvSpPr>
        <p:spPr>
          <a:xfrm>
            <a:off x="1866900" y="1661163"/>
            <a:ext cx="9753600" cy="47577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3A8BDAC3-0220-4A35-AF78-086F977786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A3BF440D-01A1-48F1-8728-0621EFC18B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86983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66903" y="1181100"/>
            <a:ext cx="69723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90600" y="3927944"/>
            <a:ext cx="11201400" cy="293005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AE1738-8900-4011-87CA-40C396CF7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A5756C07-B205-4F88-A334-FEA4B9A1DC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47166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90606" y="4055612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38984" y="4055612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487361" y="4055612"/>
            <a:ext cx="370464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1866900" y="441411"/>
            <a:ext cx="9753600" cy="810810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866900" y="1493520"/>
            <a:ext cx="9753600" cy="2286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C06DFB35-C133-4F99-9DC8-C25FE6F6392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ACABDD77-AF59-4370-8406-9591F8A1C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37883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90606" y="1349961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38984" y="1349961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487361" y="1349961"/>
            <a:ext cx="370464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1866900" y="441411"/>
            <a:ext cx="9753600" cy="81081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866900" y="4500552"/>
            <a:ext cx="9753600" cy="205041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AB2B6E56-67BC-4A4B-AE7F-DB733AED916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A679039-24DF-4838-8F81-C0F0F644CC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17219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843526" y="10"/>
            <a:ext cx="4348481" cy="685446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1866903" y="664940"/>
            <a:ext cx="5570220" cy="138738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866903" y="2157025"/>
            <a:ext cx="5570220" cy="405073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AD276FB-74D9-4850-9B76-29D557688E5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DA7727C-0796-4450-94D9-1EC1614C6C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94639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843526" y="1"/>
            <a:ext cx="434848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1866903" y="664940"/>
            <a:ext cx="5570220" cy="138738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866903" y="2157025"/>
            <a:ext cx="5570220" cy="405073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843526" y="3444251"/>
            <a:ext cx="4348481" cy="341375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A6BB6AAE-601B-4EEB-9D42-70DA99D7432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876DDED-D83D-4CB6-9A8F-089191B1FB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4700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593373" y="1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593373" y="2289977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593373" y="4573999"/>
            <a:ext cx="3598627" cy="228401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1866903" y="664940"/>
            <a:ext cx="6129020" cy="1459697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866903" y="2157025"/>
            <a:ext cx="6129020" cy="42618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39739E8A-8788-4E57-8D1E-02E53C5A048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6F0F3DE6-DA63-47D5-B472-35862494F0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41213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866908" y="156173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322846" y="156173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778777" y="1561736"/>
            <a:ext cx="4841723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1866900" y="664931"/>
            <a:ext cx="9753600" cy="726990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866900" y="4859381"/>
            <a:ext cx="9753600" cy="17866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A760BBB6-935B-4CEF-9374-0EAD67588E5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9F6B5ED-CCAD-4D0B-B46D-C87DD0C4FC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921290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66900" y="671005"/>
            <a:ext cx="9753600" cy="71075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866900" y="1607819"/>
            <a:ext cx="9753600" cy="481105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E6C8BDD-854C-4F61-AED7-90C83745A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B87F013-E65B-4E63-97F3-B32C3805F9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49540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624320" y="0"/>
            <a:ext cx="556768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1866903" y="990279"/>
            <a:ext cx="6414052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866903" y="3667761"/>
            <a:ext cx="4229100" cy="29782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C6659AF-EB43-453F-BED1-DA92E4ED6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23EC2F6-906D-4C42-AC46-CC8070BFA0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1739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79558685-2431-4992-9B2C-8F5F59F995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BA76CFB6-F157-4675-8BAB-A058AE1A84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E371FDD9-2B42-40A4-B157-08CB708D16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C446D-410F-4741-A77A-EE9F3262440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217960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624320" y="0"/>
            <a:ext cx="556768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1535252" y="664755"/>
            <a:ext cx="4560751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35252" y="2526750"/>
            <a:ext cx="4560751" cy="3670850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3807F2B3-01F8-4162-AAF7-437281DAE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990F7FC-D645-4EBA-A932-D09ACD178A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7951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90600" y="0"/>
            <a:ext cx="556768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5206451" y="990279"/>
            <a:ext cx="6414052" cy="2438731"/>
          </a:xfrm>
        </p:spPr>
        <p:txBody>
          <a:bodyPr/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112003" y="3667761"/>
            <a:ext cx="4508500" cy="29782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3DD602A2-B4DF-4AD7-B850-74974B2AC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67A0747-2B50-4767-BC6D-60DF1FD4F1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07076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90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6531435" y="664755"/>
            <a:ext cx="5089071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531435" y="2526750"/>
            <a:ext cx="5089071" cy="367085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FE1CDB2-2584-471B-8378-95A81256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E6BC9B1-1487-4692-9764-824F805EBE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33537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90606" y="0"/>
            <a:ext cx="112014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1866903" y="371548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380483" y="3715480"/>
            <a:ext cx="5240020" cy="293057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0420AF06-3D95-47BA-967F-51BA7D1EE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3132F8C-AAB2-4537-8D5A-11B246D227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1445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866900" y="3429000"/>
            <a:ext cx="103251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1866903" y="69133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380483" y="691325"/>
            <a:ext cx="5240020" cy="228555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EDC0AC11-89C4-42E2-A329-3F89DB2F8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C769A8A-1A0F-415E-9AF8-91C9652BA9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46906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866907" y="190863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1866900" y="671005"/>
            <a:ext cx="9753600" cy="71075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3479707" y="190863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5092509" y="190863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743707" y="190863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8394905" y="190863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25"/>
          </p:nvPr>
        </p:nvSpPr>
        <p:spPr>
          <a:xfrm>
            <a:off x="10046102" y="190863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26"/>
          </p:nvPr>
        </p:nvSpPr>
        <p:spPr>
          <a:xfrm>
            <a:off x="1866907" y="296527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3479707" y="296527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28"/>
          </p:nvPr>
        </p:nvSpPr>
        <p:spPr>
          <a:xfrm>
            <a:off x="5092509" y="296527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29"/>
          </p:nvPr>
        </p:nvSpPr>
        <p:spPr>
          <a:xfrm>
            <a:off x="6743707" y="296527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8394905" y="296527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9" name="Picture Placeholder 4"/>
          <p:cNvSpPr>
            <a:spLocks noGrp="1"/>
          </p:cNvSpPr>
          <p:nvPr>
            <p:ph type="pic" sz="quarter" idx="31"/>
          </p:nvPr>
        </p:nvSpPr>
        <p:spPr>
          <a:xfrm>
            <a:off x="10046102" y="296527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0" name="Picture Placeholder 4"/>
          <p:cNvSpPr>
            <a:spLocks noGrp="1"/>
          </p:cNvSpPr>
          <p:nvPr>
            <p:ph type="pic" sz="quarter" idx="32"/>
          </p:nvPr>
        </p:nvSpPr>
        <p:spPr>
          <a:xfrm>
            <a:off x="1866907" y="402191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33"/>
          </p:nvPr>
        </p:nvSpPr>
        <p:spPr>
          <a:xfrm>
            <a:off x="3479707" y="402191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2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5092509" y="402191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3" name="Picture Placeholder 4"/>
          <p:cNvSpPr>
            <a:spLocks noGrp="1"/>
          </p:cNvSpPr>
          <p:nvPr>
            <p:ph type="pic" sz="quarter" idx="35"/>
          </p:nvPr>
        </p:nvSpPr>
        <p:spPr>
          <a:xfrm>
            <a:off x="6743707" y="402191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4" name="Picture Placeholder 4"/>
          <p:cNvSpPr>
            <a:spLocks noGrp="1"/>
          </p:cNvSpPr>
          <p:nvPr>
            <p:ph type="pic" sz="quarter" idx="36"/>
          </p:nvPr>
        </p:nvSpPr>
        <p:spPr>
          <a:xfrm>
            <a:off x="8394905" y="402191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10046102" y="402191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6" name="Picture Placeholder 4"/>
          <p:cNvSpPr>
            <a:spLocks noGrp="1"/>
          </p:cNvSpPr>
          <p:nvPr>
            <p:ph type="pic" sz="quarter" idx="38"/>
          </p:nvPr>
        </p:nvSpPr>
        <p:spPr>
          <a:xfrm>
            <a:off x="1866907" y="507855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7" name="Picture Placeholder 4"/>
          <p:cNvSpPr>
            <a:spLocks noGrp="1"/>
          </p:cNvSpPr>
          <p:nvPr>
            <p:ph type="pic" sz="quarter" idx="39"/>
          </p:nvPr>
        </p:nvSpPr>
        <p:spPr>
          <a:xfrm>
            <a:off x="3479707" y="507855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8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5092509" y="507855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9" name="Picture Placeholder 4"/>
          <p:cNvSpPr>
            <a:spLocks noGrp="1"/>
          </p:cNvSpPr>
          <p:nvPr>
            <p:ph type="pic" sz="quarter" idx="41"/>
          </p:nvPr>
        </p:nvSpPr>
        <p:spPr>
          <a:xfrm>
            <a:off x="6743707" y="507855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0" name="Picture Placeholder 4"/>
          <p:cNvSpPr>
            <a:spLocks noGrp="1"/>
          </p:cNvSpPr>
          <p:nvPr>
            <p:ph type="pic" sz="quarter" idx="42"/>
          </p:nvPr>
        </p:nvSpPr>
        <p:spPr>
          <a:xfrm>
            <a:off x="8394905" y="507855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43"/>
          </p:nvPr>
        </p:nvSpPr>
        <p:spPr>
          <a:xfrm>
            <a:off x="10046102" y="507855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2" name="Slide Number Placeholder 2">
            <a:extLst>
              <a:ext uri="{FF2B5EF4-FFF2-40B4-BE49-F238E27FC236}">
                <a16:creationId xmlns:a16="http://schemas.microsoft.com/office/drawing/2014/main" id="{06BEDA91-BB5A-4162-833A-05B79CF4253D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3FB5086C-9C05-4B34-8C37-217BDA3E24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4556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866901" y="1638976"/>
            <a:ext cx="2367115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1866900" y="671005"/>
            <a:ext cx="9753600" cy="71075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866901" y="3325529"/>
            <a:ext cx="2367115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866901" y="5012096"/>
            <a:ext cx="2367115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4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396741" y="1638976"/>
            <a:ext cx="2367115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926581" y="1638976"/>
            <a:ext cx="2367115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6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9456421" y="1638976"/>
            <a:ext cx="2367115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7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4396741" y="3325529"/>
            <a:ext cx="2367115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8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6926581" y="3325529"/>
            <a:ext cx="2367115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9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9456421" y="3325529"/>
            <a:ext cx="2367115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0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4396741" y="5012096"/>
            <a:ext cx="2367115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1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6926581" y="5012096"/>
            <a:ext cx="2367115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2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9456421" y="5012096"/>
            <a:ext cx="2367115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81782CAC-4749-4000-A411-1CA45B9A251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EEC5192-119F-4D25-936D-BA8A789393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66446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1866900" y="1634563"/>
            <a:ext cx="2997925" cy="299792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5244740" y="1634563"/>
            <a:ext cx="2997925" cy="299792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8622576" y="1634563"/>
            <a:ext cx="2997925" cy="299792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1866900" y="664745"/>
            <a:ext cx="9753600" cy="757655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866900" y="4844631"/>
            <a:ext cx="9753600" cy="180141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0642C577-6426-4996-B4FA-4B2C929FB12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A0055D94-EC93-47EE-8CB5-3CA231F0D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28039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086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1866903" y="261819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782A716A-50BB-4B17-A726-5384F0A2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7E2C0A7-5628-4BA5-8C6F-597EFF5764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2706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79CEAEB7-FA1B-49E4-AD2A-01E0FBBB5090}"/>
              </a:ext>
            </a:extLst>
          </p:cNvPr>
          <p:cNvSpPr/>
          <p:nvPr userDrawn="1"/>
        </p:nvSpPr>
        <p:spPr>
          <a:xfrm>
            <a:off x="1447801" y="763588"/>
            <a:ext cx="2243667" cy="2241550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3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6F8F8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1866907" y="1181100"/>
            <a:ext cx="1406071" cy="1406070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7CD78C6C-A99B-43CC-A0EA-6F4ADA9DEE2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CFE232C-5E68-4D38-91ED-F9E0E80CEF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138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3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theme" Target="../theme/theme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7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26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29" Type="http://schemas.openxmlformats.org/officeDocument/2006/relationships/theme" Target="../theme/theme6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98.xml"/><Relationship Id="rId28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Relationship Id="rId27" Type="http://schemas.openxmlformats.org/officeDocument/2006/relationships/slideLayout" Target="../slideLayouts/slideLayout10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18" Type="http://schemas.openxmlformats.org/officeDocument/2006/relationships/slideLayout" Target="../slideLayouts/slideLayout121.xml"/><Relationship Id="rId26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slideLayout" Target="../slideLayouts/slideLayout120.xml"/><Relationship Id="rId25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20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24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23" Type="http://schemas.openxmlformats.org/officeDocument/2006/relationships/slideLayout" Target="../slideLayouts/slideLayout126.xml"/><Relationship Id="rId28" Type="http://schemas.openxmlformats.org/officeDocument/2006/relationships/theme" Target="../theme/theme7.xml"/><Relationship Id="rId10" Type="http://schemas.openxmlformats.org/officeDocument/2006/relationships/slideLayout" Target="../slideLayouts/slideLayout113.xml"/><Relationship Id="rId19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Relationship Id="rId22" Type="http://schemas.openxmlformats.org/officeDocument/2006/relationships/slideLayout" Target="../slideLayouts/slideLayout125.xml"/><Relationship Id="rId27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ED7AE6-8B26-B941-BA6B-745E6AE9B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86" y="322033"/>
            <a:ext cx="114176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E3687C-0560-A745-AE0B-E03E53D79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6285" y="1825625"/>
            <a:ext cx="1141764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1ECF7E-DA93-634D-8B75-03D0CAB5522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524368" y="6264876"/>
            <a:ext cx="5249562" cy="32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16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>
            <a:extLst>
              <a:ext uri="{FF2B5EF4-FFF2-40B4-BE49-F238E27FC236}">
                <a16:creationId xmlns:a16="http://schemas.microsoft.com/office/drawing/2014/main" id="{36664070-88B5-4CBC-B3FC-47666BEFB257}"/>
              </a:ext>
            </a:extLst>
          </p:cNvPr>
          <p:cNvGrpSpPr>
            <a:grpSpLocks/>
          </p:cNvGrpSpPr>
          <p:nvPr/>
        </p:nvGrpSpPr>
        <p:grpSpPr bwMode="auto">
          <a:xfrm>
            <a:off x="-4318000" y="0"/>
            <a:ext cx="15900400" cy="3810000"/>
            <a:chOff x="-2040" y="0"/>
            <a:chExt cx="7512" cy="2400"/>
          </a:xfrm>
        </p:grpSpPr>
        <p:sp>
          <p:nvSpPr>
            <p:cNvPr id="2056" name="AutoShape 3">
              <a:extLst>
                <a:ext uri="{FF2B5EF4-FFF2-40B4-BE49-F238E27FC236}">
                  <a16:creationId xmlns:a16="http://schemas.microsoft.com/office/drawing/2014/main" id="{BECBC438-A5EB-459C-8E63-A23394E802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040" y="432"/>
              <a:ext cx="2592" cy="1968"/>
            </a:xfrm>
            <a:custGeom>
              <a:avLst/>
              <a:gdLst>
                <a:gd name="T0" fmla="*/ 0 w 64000"/>
                <a:gd name="T1" fmla="*/ 0 h 64000"/>
                <a:gd name="T2" fmla="*/ 0 w 64000"/>
                <a:gd name="T3" fmla="*/ 0 h 64000"/>
                <a:gd name="T4" fmla="*/ 0 w 64000"/>
                <a:gd name="T5" fmla="*/ 0 h 64000"/>
                <a:gd name="T6" fmla="*/ 0 w 64000"/>
                <a:gd name="T7" fmla="*/ 0 h 64000"/>
                <a:gd name="T8" fmla="*/ 0 w 64000"/>
                <a:gd name="T9" fmla="*/ 0 h 64000"/>
                <a:gd name="T10" fmla="*/ 0 w 64000"/>
                <a:gd name="T11" fmla="*/ 0 h 64000"/>
                <a:gd name="T12" fmla="*/ 0 w 64000"/>
                <a:gd name="T13" fmla="*/ 0 h 64000"/>
                <a:gd name="T14" fmla="*/ 0 w 64000"/>
                <a:gd name="T15" fmla="*/ 0 h 64000"/>
                <a:gd name="T16" fmla="*/ 0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50296 w 64000"/>
                <a:gd name="T28" fmla="*/ -26244 h 64000"/>
                <a:gd name="T29" fmla="*/ 50296 w 64000"/>
                <a:gd name="T30" fmla="*/ 26244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50296" y="5746"/>
                  </a:moveTo>
                  <a:cubicBezTo>
                    <a:pt x="58882" y="11730"/>
                    <a:pt x="64000" y="21534"/>
                    <a:pt x="64000" y="32000"/>
                  </a:cubicBezTo>
                  <a:cubicBezTo>
                    <a:pt x="64000" y="42465"/>
                    <a:pt x="58882" y="52269"/>
                    <a:pt x="50296" y="58253"/>
                  </a:cubicBezTo>
                  <a:cubicBezTo>
                    <a:pt x="50296" y="58253"/>
                    <a:pt x="50296" y="58253"/>
                    <a:pt x="50295" y="58253"/>
                  </a:cubicBezTo>
                  <a:lnTo>
                    <a:pt x="50296" y="58254"/>
                  </a:lnTo>
                  <a:lnTo>
                    <a:pt x="50296" y="5746"/>
                  </a:lnTo>
                  <a:lnTo>
                    <a:pt x="50295" y="5746"/>
                  </a:lnTo>
                  <a:cubicBezTo>
                    <a:pt x="50296" y="5746"/>
                    <a:pt x="50296" y="5746"/>
                    <a:pt x="50296" y="57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e-IL" sz="1800"/>
            </a:p>
          </p:txBody>
        </p:sp>
        <p:sp>
          <p:nvSpPr>
            <p:cNvPr id="2057" name="AutoShape 4">
              <a:extLst>
                <a:ext uri="{FF2B5EF4-FFF2-40B4-BE49-F238E27FC236}">
                  <a16:creationId xmlns:a16="http://schemas.microsoft.com/office/drawing/2014/main" id="{11BB9381-2EB7-4755-B2E1-BB2CB06C27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28" y="0"/>
              <a:ext cx="1949" cy="1987"/>
            </a:xfrm>
            <a:custGeom>
              <a:avLst/>
              <a:gdLst>
                <a:gd name="T0" fmla="*/ 0 w 64000"/>
                <a:gd name="T1" fmla="*/ 0 h 64000"/>
                <a:gd name="T2" fmla="*/ 0 w 64000"/>
                <a:gd name="T3" fmla="*/ 0 h 64000"/>
                <a:gd name="T4" fmla="*/ 0 w 64000"/>
                <a:gd name="T5" fmla="*/ 0 h 64000"/>
                <a:gd name="T6" fmla="*/ 0 w 64000"/>
                <a:gd name="T7" fmla="*/ 0 h 64000"/>
                <a:gd name="T8" fmla="*/ 0 w 64000"/>
                <a:gd name="T9" fmla="*/ 0 h 64000"/>
                <a:gd name="T10" fmla="*/ 0 w 64000"/>
                <a:gd name="T11" fmla="*/ 0 h 64000"/>
                <a:gd name="T12" fmla="*/ 0 w 64000"/>
                <a:gd name="T13" fmla="*/ 0 h 64000"/>
                <a:gd name="T14" fmla="*/ 0 w 64000"/>
                <a:gd name="T15" fmla="*/ 0 h 64000"/>
                <a:gd name="T16" fmla="*/ 0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50077 w 64000"/>
                <a:gd name="T28" fmla="*/ -26412 h 64000"/>
                <a:gd name="T29" fmla="*/ 50077 w 64000"/>
                <a:gd name="T30" fmla="*/ 26412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50077" y="5595"/>
                  </a:moveTo>
                  <a:cubicBezTo>
                    <a:pt x="58790" y="11560"/>
                    <a:pt x="64000" y="21440"/>
                    <a:pt x="64000" y="32000"/>
                  </a:cubicBezTo>
                  <a:cubicBezTo>
                    <a:pt x="64000" y="42559"/>
                    <a:pt x="58790" y="52439"/>
                    <a:pt x="50077" y="58404"/>
                  </a:cubicBezTo>
                  <a:cubicBezTo>
                    <a:pt x="50077" y="58404"/>
                    <a:pt x="50077" y="58404"/>
                    <a:pt x="50076" y="58404"/>
                  </a:cubicBezTo>
                  <a:lnTo>
                    <a:pt x="50077" y="58405"/>
                  </a:lnTo>
                  <a:lnTo>
                    <a:pt x="50077" y="5595"/>
                  </a:lnTo>
                  <a:lnTo>
                    <a:pt x="50076" y="5595"/>
                  </a:lnTo>
                  <a:cubicBezTo>
                    <a:pt x="50077" y="5595"/>
                    <a:pt x="50077" y="5595"/>
                    <a:pt x="50077" y="5595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e-IL" sz="1800"/>
            </a:p>
          </p:txBody>
        </p:sp>
        <p:sp>
          <p:nvSpPr>
            <p:cNvPr id="2058" name="Line 5">
              <a:extLst>
                <a:ext uri="{FF2B5EF4-FFF2-40B4-BE49-F238E27FC236}">
                  <a16:creationId xmlns:a16="http://schemas.microsoft.com/office/drawing/2014/main" id="{FEF156B7-89A9-4928-8D4C-A45D9E0388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960"/>
              <a:ext cx="46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 sz="1800"/>
            </a:p>
          </p:txBody>
        </p:sp>
      </p:grpSp>
      <p:sp>
        <p:nvSpPr>
          <p:cNvPr id="2051" name="Rectangle 6">
            <a:extLst>
              <a:ext uri="{FF2B5EF4-FFF2-40B4-BE49-F238E27FC236}">
                <a16:creationId xmlns:a16="http://schemas.microsoft.com/office/drawing/2014/main" id="{8E3CA93A-B556-4D3F-81E1-5B174A574E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826684" y="301625"/>
            <a:ext cx="975148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2052" name="Rectangle 7">
            <a:extLst>
              <a:ext uri="{FF2B5EF4-FFF2-40B4-BE49-F238E27FC236}">
                <a16:creationId xmlns:a16="http://schemas.microsoft.com/office/drawing/2014/main" id="{4DAABBC2-69DF-4733-B77E-6BB46921C8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826684" y="1827213"/>
            <a:ext cx="975148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39272" name="Rectangle 8">
            <a:extLst>
              <a:ext uri="{FF2B5EF4-FFF2-40B4-BE49-F238E27FC236}">
                <a16:creationId xmlns:a16="http://schemas.microsoft.com/office/drawing/2014/main" id="{0E9A5A88-EA5C-4AAB-A1D0-EED6B379FC1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39273" name="Rectangle 9">
            <a:extLst>
              <a:ext uri="{FF2B5EF4-FFF2-40B4-BE49-F238E27FC236}">
                <a16:creationId xmlns:a16="http://schemas.microsoft.com/office/drawing/2014/main" id="{B968014B-4DE2-4EDF-9592-982445CB5A4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39274" name="Rectangle 10">
            <a:extLst>
              <a:ext uri="{FF2B5EF4-FFF2-40B4-BE49-F238E27FC236}">
                <a16:creationId xmlns:a16="http://schemas.microsoft.com/office/drawing/2014/main" id="{98026787-4426-422B-9173-D3CA0EFCAF4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67B867D-F12B-4FB4-A3EB-012219A3B78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7100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¡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anose="05000000000000000000" pitchFamily="2" charset="2"/>
        <a:buChar char="¡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¡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87BF258-C216-49F3-8BFE-DA3D746D7B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F3B14F2-0BC2-4E61-85CE-EC596309A0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6659AC1-A4B5-4BC4-943A-368EA73715D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6843346-1D91-4ABB-8C8A-ADC92C5D8BD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096CC1A-5B19-4B0F-ABB0-9EA559CDBCE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B142359-D6ED-47C5-B29D-DFEE0E4BCB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522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E9FA3CF-AD04-43C4-A8E7-618DC767811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8E10709-C99E-484A-A746-11CC36A5BA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3F5B2-260E-489A-94F6-D7A3657A2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07" charset="0"/>
                <a:ea typeface="ＭＳ Ｐゴシック" pitchFamily="-107" charset="-128"/>
              </a:defRPr>
            </a:lvl1pPr>
          </a:lstStyle>
          <a:p>
            <a:pPr>
              <a:defRPr/>
            </a:pPr>
            <a:fld id="{408755EA-540F-4CC3-A81E-889C9B34CC20}" type="datetime1">
              <a:rPr lang="en-US" altLang="en-US"/>
              <a:pPr>
                <a:defRPr/>
              </a:pPr>
              <a:t>3/13/2023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95EFC-BE1E-4DD9-A119-B6265E97B8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A850D-790E-4947-A776-AAAE653005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C9882B49-B572-44A4-A4BC-85CDD6E3D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274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7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A89A17-89C1-4A63-9ED4-7E5BE36FC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995366"/>
            <a:ext cx="9753600" cy="1487487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6" name="Номер слайда 21">
            <a:extLst>
              <a:ext uri="{FF2B5EF4-FFF2-40B4-BE49-F238E27FC236}">
                <a16:creationId xmlns:a16="http://schemas.microsoft.com/office/drawing/2014/main" id="{DADDA1D7-5B81-434D-957F-67B5A74AF5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4952" y="6418263"/>
            <a:ext cx="514349" cy="227012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912813">
              <a:defRPr sz="1000">
                <a:solidFill>
                  <a:srgbClr val="2B2B2B"/>
                </a:solidFill>
                <a:cs typeface="Arial" panose="020B0604020202020204" pitchFamily="34" charset="0"/>
              </a:defRPr>
            </a:lvl1pPr>
          </a:lstStyle>
          <a:p>
            <a:fld id="{4D366099-3DAB-4AED-A920-9BDEADC4CC5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2E0CC83-012B-41B1-BC71-2833D64C2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66900" y="2514603"/>
            <a:ext cx="9753600" cy="310991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A5045E7-8250-478A-BD6C-EA089D87EFC0}"/>
              </a:ext>
            </a:extLst>
          </p:cNvPr>
          <p:cNvCxnSpPr/>
          <p:nvPr userDrawn="1"/>
        </p:nvCxnSpPr>
        <p:spPr>
          <a:xfrm>
            <a:off x="986367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45B9765-F892-44DF-BDC2-7A98D7729CFC}"/>
              </a:ext>
            </a:extLst>
          </p:cNvPr>
          <p:cNvSpPr txBox="1"/>
          <p:nvPr userDrawn="1"/>
        </p:nvSpPr>
        <p:spPr>
          <a:xfrm rot="5400000">
            <a:off x="-2107668" y="2687255"/>
            <a:ext cx="5184775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3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300" dirty="0">
                <a:solidFill>
                  <a:srgbClr val="2B2B2B"/>
                </a:solidFill>
                <a:ea typeface="+mn-ea"/>
                <a:cs typeface="Arial" panose="020B0604020202020204" pitchFamily="34" charset="0"/>
              </a:rPr>
              <a:t>ENERGY ACTION SCOTLAND</a:t>
            </a:r>
          </a:p>
        </p:txBody>
      </p:sp>
    </p:spTree>
    <p:extLst>
      <p:ext uri="{BB962C8B-B14F-4D97-AF65-F5344CB8AC3E}">
        <p14:creationId xmlns:p14="http://schemas.microsoft.com/office/powerpoint/2010/main" val="1977756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  <p:sldLayoutId id="2147483723" r:id="rId25"/>
    <p:sldLayoutId id="2147483724" r:id="rId26"/>
    <p:sldLayoutId id="2147483725" r:id="rId27"/>
    <p:sldLayoutId id="2147483726" r:id="rId28"/>
    <p:sldLayoutId id="2147483727" r:id="rId29"/>
    <p:sldLayoutId id="2147483728" r:id="rId30"/>
    <p:sldLayoutId id="2147483729" r:id="rId31"/>
  </p:sldLayoutIdLst>
  <p:hf hdr="0" ftr="0" dt="0"/>
  <p:txStyles>
    <p:titleStyle>
      <a:lvl1pPr algn="l" defTabSz="912813" rtl="0" fontAlgn="base">
        <a:lnSpc>
          <a:spcPct val="80000"/>
        </a:lnSpc>
        <a:spcBef>
          <a:spcPct val="0"/>
        </a:spcBef>
        <a:spcAft>
          <a:spcPct val="0"/>
        </a:spcAft>
        <a:defRPr sz="4400" kern="1200" spc="-151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</a:defRPr>
      </a:lvl2pPr>
      <a:lvl3pPr algn="l" defTabSz="912813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</a:defRPr>
      </a:lvl3pPr>
      <a:lvl4pPr algn="l" defTabSz="912813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</a:defRPr>
      </a:lvl4pPr>
      <a:lvl5pPr algn="l" defTabSz="912813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</a:defRPr>
      </a:lvl5pPr>
      <a:lvl6pPr marL="457200" algn="l" defTabSz="912813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</a:defRPr>
      </a:lvl6pPr>
      <a:lvl7pPr marL="914400" algn="l" defTabSz="912813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</a:defRPr>
      </a:lvl7pPr>
      <a:lvl8pPr marL="1371600" algn="l" defTabSz="912813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</a:defRPr>
      </a:lvl8pPr>
      <a:lvl9pPr marL="1828800" algn="l" defTabSz="912813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</a:defRPr>
      </a:lvl9pPr>
    </p:titleStyle>
    <p:bodyStyle>
      <a:lvl1pPr algn="l" defTabSz="912813" rtl="0" fontAlgn="base">
        <a:lnSpc>
          <a:spcPct val="120000"/>
        </a:lnSpc>
        <a:spcBef>
          <a:spcPts val="1000"/>
        </a:spcBef>
        <a:spcAft>
          <a:spcPct val="0"/>
        </a:spcAft>
        <a:buClr>
          <a:srgbClr val="002060"/>
        </a:buClr>
        <a:buFont typeface="Wingdings" panose="05000000000000000000" pitchFamily="2" charset="2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2813" rtl="0" fontAlgn="base">
        <a:lnSpc>
          <a:spcPct val="120000"/>
        </a:lnSpc>
        <a:spcBef>
          <a:spcPts val="500"/>
        </a:spcBef>
        <a:spcAft>
          <a:spcPct val="0"/>
        </a:spcAft>
        <a:buClr>
          <a:srgbClr val="002060"/>
        </a:buClr>
        <a:buFont typeface="Wingdings" panose="05000000000000000000" pitchFamily="2" charset="2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2813" rtl="0" fontAlgn="base">
        <a:lnSpc>
          <a:spcPct val="120000"/>
        </a:lnSpc>
        <a:spcBef>
          <a:spcPts val="500"/>
        </a:spcBef>
        <a:spcAft>
          <a:spcPct val="0"/>
        </a:spcAft>
        <a:buClr>
          <a:srgbClr val="002060"/>
        </a:buClr>
        <a:buFont typeface="Wingdings" panose="05000000000000000000" pitchFamily="2" charset="2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2813" rtl="0" fontAlgn="base">
        <a:lnSpc>
          <a:spcPct val="120000"/>
        </a:lnSpc>
        <a:spcBef>
          <a:spcPts val="500"/>
        </a:spcBef>
        <a:spcAft>
          <a:spcPct val="0"/>
        </a:spcAft>
        <a:buClr>
          <a:srgbClr val="002060"/>
        </a:buClr>
        <a:buFont typeface="Wingdings" panose="05000000000000000000" pitchFamily="2" charset="2"/>
        <a:defRPr sz="1000" kern="1200">
          <a:solidFill>
            <a:srgbClr val="2B2B2B"/>
          </a:solidFill>
          <a:latin typeface="+mn-lt"/>
          <a:ea typeface="+mn-ea"/>
          <a:cs typeface="+mn-cs"/>
        </a:defRPr>
      </a:lvl4pPr>
      <a:lvl5pPr algn="l" defTabSz="912813" rtl="0" fontAlgn="base">
        <a:lnSpc>
          <a:spcPct val="120000"/>
        </a:lnSpc>
        <a:spcBef>
          <a:spcPts val="500"/>
        </a:spcBef>
        <a:spcAft>
          <a:spcPct val="0"/>
        </a:spcAft>
        <a:buClr>
          <a:srgbClr val="002060"/>
        </a:buClr>
        <a:buFont typeface="Wingdings" panose="05000000000000000000" pitchFamily="2" charset="2"/>
        <a:defRPr sz="1000" kern="1200">
          <a:solidFill>
            <a:srgbClr val="2B2B2B"/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92AFF-C0EB-45F6-985C-3E23C37F8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995366"/>
            <a:ext cx="9753600" cy="1487487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6" name="Номер слайда 21">
            <a:extLst>
              <a:ext uri="{FF2B5EF4-FFF2-40B4-BE49-F238E27FC236}">
                <a16:creationId xmlns:a16="http://schemas.microsoft.com/office/drawing/2014/main" id="{AA48FE6A-963D-4888-8EF7-921DDA068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4952" y="6418263"/>
            <a:ext cx="514349" cy="227012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912813">
              <a:defRPr sz="1000">
                <a:solidFill>
                  <a:srgbClr val="2B2B2B"/>
                </a:solidFill>
                <a:cs typeface="Arial" panose="020B0604020202020204" pitchFamily="34" charset="0"/>
              </a:defRPr>
            </a:lvl1pPr>
          </a:lstStyle>
          <a:p>
            <a:fld id="{0D2A9514-5E87-49CF-A268-9B3E4F596EC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A149868-7BC1-4B07-A4A5-8FCE61AA0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66900" y="2514603"/>
            <a:ext cx="9753600" cy="310991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31FD1C-F008-4F8E-A486-961E122C936F}"/>
              </a:ext>
            </a:extLst>
          </p:cNvPr>
          <p:cNvCxnSpPr/>
          <p:nvPr userDrawn="1"/>
        </p:nvCxnSpPr>
        <p:spPr>
          <a:xfrm>
            <a:off x="986367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25827C1-0451-4C3F-9E26-B445FFC61ABB}"/>
              </a:ext>
            </a:extLst>
          </p:cNvPr>
          <p:cNvSpPr txBox="1"/>
          <p:nvPr userDrawn="1"/>
        </p:nvSpPr>
        <p:spPr>
          <a:xfrm rot="5400000">
            <a:off x="-2107668" y="2687255"/>
            <a:ext cx="5184775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3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spc="300" dirty="0">
                <a:solidFill>
                  <a:srgbClr val="2B2B2B"/>
                </a:solidFill>
                <a:ea typeface="+mn-ea"/>
                <a:cs typeface="Arial" panose="020B0604020202020204" pitchFamily="34" charset="0"/>
              </a:rPr>
              <a:t>ENERGY ACTION SCOTLAND</a:t>
            </a:r>
          </a:p>
        </p:txBody>
      </p:sp>
    </p:spTree>
    <p:extLst>
      <p:ext uri="{BB962C8B-B14F-4D97-AF65-F5344CB8AC3E}">
        <p14:creationId xmlns:p14="http://schemas.microsoft.com/office/powerpoint/2010/main" val="34497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  <p:sldLayoutId id="2147483758" r:id="rId28"/>
  </p:sldLayoutIdLst>
  <p:hf hdr="0" ftr="0" dt="0"/>
  <p:txStyles>
    <p:titleStyle>
      <a:lvl1pPr algn="l" defTabSz="912813" rtl="0" fontAlgn="base">
        <a:lnSpc>
          <a:spcPct val="80000"/>
        </a:lnSpc>
        <a:spcBef>
          <a:spcPct val="0"/>
        </a:spcBef>
        <a:spcAft>
          <a:spcPct val="0"/>
        </a:spcAft>
        <a:defRPr sz="4400" kern="1200" spc="-151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</a:defRPr>
      </a:lvl2pPr>
      <a:lvl3pPr algn="l" defTabSz="912813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</a:defRPr>
      </a:lvl3pPr>
      <a:lvl4pPr algn="l" defTabSz="912813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</a:defRPr>
      </a:lvl4pPr>
      <a:lvl5pPr algn="l" defTabSz="912813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</a:defRPr>
      </a:lvl5pPr>
      <a:lvl6pPr marL="457200" algn="l" defTabSz="912813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</a:defRPr>
      </a:lvl6pPr>
      <a:lvl7pPr marL="914400" algn="l" defTabSz="912813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</a:defRPr>
      </a:lvl7pPr>
      <a:lvl8pPr marL="1371600" algn="l" defTabSz="912813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</a:defRPr>
      </a:lvl8pPr>
      <a:lvl9pPr marL="1828800" algn="l" defTabSz="912813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</a:defRPr>
      </a:lvl9pPr>
    </p:titleStyle>
    <p:bodyStyle>
      <a:lvl1pPr algn="l" defTabSz="912813" rtl="0" fontAlgn="base">
        <a:lnSpc>
          <a:spcPct val="120000"/>
        </a:lnSpc>
        <a:spcBef>
          <a:spcPts val="1000"/>
        </a:spcBef>
        <a:spcAft>
          <a:spcPct val="0"/>
        </a:spcAft>
        <a:buClr>
          <a:srgbClr val="002060"/>
        </a:buClr>
        <a:buFont typeface="Wingdings" panose="05000000000000000000" pitchFamily="2" charset="2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2813" rtl="0" fontAlgn="base">
        <a:lnSpc>
          <a:spcPct val="120000"/>
        </a:lnSpc>
        <a:spcBef>
          <a:spcPts val="500"/>
        </a:spcBef>
        <a:spcAft>
          <a:spcPct val="0"/>
        </a:spcAft>
        <a:buClr>
          <a:srgbClr val="002060"/>
        </a:buClr>
        <a:buFont typeface="Wingdings" panose="05000000000000000000" pitchFamily="2" charset="2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2813" rtl="0" fontAlgn="base">
        <a:lnSpc>
          <a:spcPct val="120000"/>
        </a:lnSpc>
        <a:spcBef>
          <a:spcPts val="500"/>
        </a:spcBef>
        <a:spcAft>
          <a:spcPct val="0"/>
        </a:spcAft>
        <a:buClr>
          <a:srgbClr val="002060"/>
        </a:buClr>
        <a:buFont typeface="Wingdings" panose="05000000000000000000" pitchFamily="2" charset="2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2813" rtl="0" fontAlgn="base">
        <a:lnSpc>
          <a:spcPct val="120000"/>
        </a:lnSpc>
        <a:spcBef>
          <a:spcPts val="500"/>
        </a:spcBef>
        <a:spcAft>
          <a:spcPct val="0"/>
        </a:spcAft>
        <a:buClr>
          <a:srgbClr val="002060"/>
        </a:buClr>
        <a:buFont typeface="Wingdings" panose="05000000000000000000" pitchFamily="2" charset="2"/>
        <a:defRPr sz="1000" kern="1200">
          <a:solidFill>
            <a:srgbClr val="2B2B2B"/>
          </a:solidFill>
          <a:latin typeface="+mn-lt"/>
          <a:ea typeface="+mn-ea"/>
          <a:cs typeface="+mn-cs"/>
        </a:defRPr>
      </a:lvl4pPr>
      <a:lvl5pPr algn="l" defTabSz="912813" rtl="0" fontAlgn="base">
        <a:lnSpc>
          <a:spcPct val="120000"/>
        </a:lnSpc>
        <a:spcBef>
          <a:spcPts val="500"/>
        </a:spcBef>
        <a:spcAft>
          <a:spcPct val="0"/>
        </a:spcAft>
        <a:buClr>
          <a:srgbClr val="002060"/>
        </a:buClr>
        <a:buFont typeface="Wingdings" panose="05000000000000000000" pitchFamily="2" charset="2"/>
        <a:defRPr sz="1000" kern="1200">
          <a:solidFill>
            <a:srgbClr val="2B2B2B"/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6900" y="994934"/>
            <a:ext cx="9753600" cy="148786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235874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000" b="0" i="0">
                <a:solidFill>
                  <a:schemeClr val="tx1">
                    <a:alpha val="7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30"/>
            <a:fld id="{D8D877B3-D348-4611-9BDB-C5374591D951}" type="slidenum">
              <a:rPr lang="en-US" smtClean="0">
                <a:solidFill>
                  <a:srgbClr val="2B2B2B">
                    <a:alpha val="70000"/>
                  </a:srgbClr>
                </a:solidFill>
              </a:rPr>
              <a:pPr defTabSz="914330"/>
              <a:t>‹#›</a:t>
            </a:fld>
            <a:endParaRPr lang="en-US" dirty="0">
              <a:solidFill>
                <a:srgbClr val="2B2B2B">
                  <a:alpha val="70000"/>
                </a:srgbClr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1866900" y="2514600"/>
            <a:ext cx="9753600" cy="311044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A5E9AFA-5FE4-944B-BC1C-BFB852B88888}"/>
              </a:ext>
            </a:extLst>
          </p:cNvPr>
          <p:cNvSpPr txBox="1"/>
          <p:nvPr userDrawn="1"/>
        </p:nvSpPr>
        <p:spPr>
          <a:xfrm rot="5400000">
            <a:off x="-2107579" y="2687444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30"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srgbClr val="2B2B2B"/>
                </a:solidFill>
                <a:ea typeface="+mn-ea"/>
                <a:cs typeface="Arial" panose="020B0604020202020204" pitchFamily="34" charset="0"/>
              </a:rPr>
              <a:t>ENERGY ACTION SCOTLAND</a:t>
            </a:r>
          </a:p>
        </p:txBody>
      </p:sp>
    </p:spTree>
    <p:extLst>
      <p:ext uri="{BB962C8B-B14F-4D97-AF65-F5344CB8AC3E}">
        <p14:creationId xmlns:p14="http://schemas.microsoft.com/office/powerpoint/2010/main" val="26441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  <p:sldLayoutId id="2147483777" r:id="rId18"/>
    <p:sldLayoutId id="2147483778" r:id="rId19"/>
    <p:sldLayoutId id="2147483779" r:id="rId20"/>
    <p:sldLayoutId id="2147483780" r:id="rId21"/>
    <p:sldLayoutId id="2147483781" r:id="rId22"/>
    <p:sldLayoutId id="2147483782" r:id="rId23"/>
    <p:sldLayoutId id="2147483783" r:id="rId24"/>
    <p:sldLayoutId id="2147483784" r:id="rId25"/>
    <p:sldLayoutId id="2147483785" r:id="rId26"/>
    <p:sldLayoutId id="2147483786" r:id="rId27"/>
  </p:sldLayoutIdLst>
  <p:hf hdr="0" ft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4400" kern="1200" spc="-151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18" rtl="0" eaLnBrk="1" latinLnBrk="0" hangingPunct="1">
        <a:lnSpc>
          <a:spcPct val="120000"/>
        </a:lnSpc>
        <a:spcBef>
          <a:spcPts val="1000"/>
        </a:spcBef>
        <a:buClr>
          <a:srgbClr val="002060"/>
        </a:buClr>
        <a:buFont typeface="Wingdings" pitchFamily="2" charset="2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18" rtl="0" eaLnBrk="1" latinLnBrk="0" hangingPunct="1">
        <a:lnSpc>
          <a:spcPct val="120000"/>
        </a:lnSpc>
        <a:spcBef>
          <a:spcPts val="499"/>
        </a:spcBef>
        <a:buClr>
          <a:srgbClr val="002060"/>
        </a:buClr>
        <a:buFont typeface="Wingdings" pitchFamily="2" charset="2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18" rtl="0" eaLnBrk="1" latinLnBrk="0" hangingPunct="1">
        <a:lnSpc>
          <a:spcPct val="120000"/>
        </a:lnSpc>
        <a:spcBef>
          <a:spcPts val="499"/>
        </a:spcBef>
        <a:buClr>
          <a:srgbClr val="002060"/>
        </a:buClr>
        <a:buFont typeface="Wingdings" pitchFamily="2" charset="2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18" rtl="0" eaLnBrk="1" latinLnBrk="0" hangingPunct="1">
        <a:lnSpc>
          <a:spcPct val="120000"/>
        </a:lnSpc>
        <a:spcBef>
          <a:spcPts val="499"/>
        </a:spcBef>
        <a:buClr>
          <a:srgbClr val="002060"/>
        </a:buClr>
        <a:buFont typeface="Wingdings" pitchFamily="2" charset="2"/>
        <a:buNone/>
        <a:defRPr sz="1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914318" rtl="0" eaLnBrk="1" latinLnBrk="0" hangingPunct="1">
        <a:lnSpc>
          <a:spcPct val="120000"/>
        </a:lnSpc>
        <a:spcBef>
          <a:spcPts val="499"/>
        </a:spcBef>
        <a:buClr>
          <a:srgbClr val="002060"/>
        </a:buClr>
        <a:buFont typeface="Wingdings" pitchFamily="2" charset="2"/>
        <a:buNone/>
        <a:defRPr sz="100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28" pos="624">
          <p15:clr>
            <a:srgbClr val="F26B43"/>
          </p15:clr>
        </p15:guide>
        <p15:guide id="29" pos="7320">
          <p15:clr>
            <a:srgbClr val="F26B43"/>
          </p15:clr>
        </p15:guide>
        <p15:guide id="48" pos="1176">
          <p15:clr>
            <a:srgbClr val="F26B43"/>
          </p15:clr>
        </p15:guide>
        <p15:guide id="51" orient="horz" pos="74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3.png"/><Relationship Id="rId5" Type="http://schemas.openxmlformats.org/officeDocument/2006/relationships/hyperlink" Target="https://www.justgiving.com/crowdfunding/essentialwarmth" TargetMode="External"/><Relationship Id="rId4" Type="http://schemas.openxmlformats.org/officeDocument/2006/relationships/hyperlink" Target="http://www.eas.org.uk/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4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66275-A969-8C4E-9EEE-A3B9C25A8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3101" y="1002158"/>
            <a:ext cx="10085798" cy="3646990"/>
          </a:xfrm>
        </p:spPr>
        <p:txBody>
          <a:bodyPr anchor="t" anchorCtr="0">
            <a:noAutofit/>
          </a:bodyPr>
          <a:lstStyle/>
          <a:p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Scotland’s Housing Festival </a:t>
            </a:r>
            <a:br>
              <a:rPr lang="en-US" sz="3600" dirty="0">
                <a:solidFill>
                  <a:schemeClr val="bg1"/>
                </a:solidFill>
              </a:rPr>
            </a:b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A framework for achieving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net zero owner-occupied homes</a:t>
            </a:r>
            <a:br>
              <a:rPr lang="en-US" sz="3600" dirty="0">
                <a:solidFill>
                  <a:schemeClr val="bg1"/>
                </a:solidFill>
              </a:rPr>
            </a:b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Gillian Campbell, 7 March 2023</a:t>
            </a:r>
            <a:br>
              <a:rPr lang="en-US" sz="2000" dirty="0">
                <a:solidFill>
                  <a:schemeClr val="bg1"/>
                </a:solidFill>
              </a:rPr>
            </a:br>
            <a:br>
              <a:rPr lang="en-US" sz="2000" dirty="0">
                <a:solidFill>
                  <a:schemeClr val="bg1"/>
                </a:solidFill>
              </a:rPr>
            </a:br>
            <a:br>
              <a:rPr lang="en-US" sz="2000" dirty="0">
                <a:solidFill>
                  <a:schemeClr val="bg1"/>
                </a:solidFill>
              </a:rPr>
            </a:br>
            <a:br>
              <a:rPr lang="en-US" sz="2000" dirty="0">
                <a:solidFill>
                  <a:schemeClr val="bg1"/>
                </a:solidFill>
              </a:rPr>
            </a:b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40F63D-6BF8-1F40-B186-05DD8E0B6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632" y="4957964"/>
            <a:ext cx="7213600" cy="444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030E12-B1B7-7F45-B7E8-FC5734E56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18487"/>
            <a:ext cx="12192000" cy="63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28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6A755C2B-95B6-4D09-B777-04138CD1B8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3200" dirty="0"/>
              <a:t>Local Housing Strategy 2022 - 2027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5DFA527D-0167-4452-868B-88555746B4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z="2400" dirty="0"/>
              <a:t>Priority 5 – A warm low carbon home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sz="1400" u="sng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en-US" sz="1400" u="sng" dirty="0"/>
              <a:t>Outcomes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sz="1400" u="sng" dirty="0"/>
          </a:p>
          <a:p>
            <a:pPr lvl="1" eaLnBrk="1" hangingPunct="1"/>
            <a:r>
              <a:rPr lang="en-GB" altLang="en-US" sz="1400" dirty="0"/>
              <a:t>As far as reasonably practicable, people do not live in fuel poverty</a:t>
            </a:r>
          </a:p>
          <a:p>
            <a:pPr lvl="1" eaLnBrk="1" hangingPunct="1"/>
            <a:endParaRPr lang="en-GB" altLang="en-US" sz="1400" dirty="0"/>
          </a:p>
          <a:p>
            <a:pPr lvl="1" eaLnBrk="1" hangingPunct="1"/>
            <a:r>
              <a:rPr lang="en-GB" altLang="en-US" sz="1400" dirty="0"/>
              <a:t>The impact of fuel poverty on people's housing circumstances is minimised</a:t>
            </a:r>
            <a:endParaRPr lang="en-GB" altLang="en-US" sz="1400" u="sng" dirty="0"/>
          </a:p>
          <a:p>
            <a:pPr lvl="1" eaLnBrk="1" hangingPunct="1"/>
            <a:endParaRPr lang="en-GB" altLang="en-US" sz="1400" dirty="0"/>
          </a:p>
          <a:p>
            <a:pPr lvl="1" eaLnBrk="1" hangingPunct="1"/>
            <a:r>
              <a:rPr lang="en-GB" altLang="en-US" sz="1400" dirty="0"/>
              <a:t>People live in energy efficient homes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>
            <a:extLst>
              <a:ext uri="{FF2B5EF4-FFF2-40B4-BE49-F238E27FC236}">
                <a16:creationId xmlns:a16="http://schemas.microsoft.com/office/drawing/2014/main" id="{BE6417DF-48DD-4372-8691-B46B9B5864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3200"/>
              <a:t>Ability to influence</a:t>
            </a:r>
            <a:br>
              <a:rPr lang="en-GB" altLang="en-US" sz="3200"/>
            </a:br>
            <a:r>
              <a:rPr lang="en-GB" altLang="en-US" sz="3200"/>
              <a:t>– Energy Efficiency</a:t>
            </a:r>
          </a:p>
        </p:txBody>
      </p:sp>
      <p:sp>
        <p:nvSpPr>
          <p:cNvPr id="14339" name="Rectangle 13">
            <a:extLst>
              <a:ext uri="{FF2B5EF4-FFF2-40B4-BE49-F238E27FC236}">
                <a16:creationId xmlns:a16="http://schemas.microsoft.com/office/drawing/2014/main" id="{BFB232D0-0CE2-435A-819C-41B343151EF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894014" y="1827213"/>
            <a:ext cx="3590925" cy="4114800"/>
          </a:xfrm>
        </p:spPr>
        <p:txBody>
          <a:bodyPr/>
          <a:lstStyle/>
          <a:p>
            <a:pPr marL="609600" indent="-609600" algn="ctr" eaLnBrk="1" hangingPunct="1">
              <a:buNone/>
            </a:pPr>
            <a:r>
              <a:rPr lang="en-GB" altLang="en-US" sz="2500" u="sng" dirty="0"/>
              <a:t>Fife Council</a:t>
            </a:r>
          </a:p>
          <a:p>
            <a:pPr marL="609600" indent="-609600" eaLnBrk="1" hangingPunct="1"/>
            <a:r>
              <a:rPr lang="en-GB" altLang="en-US" sz="2500" dirty="0"/>
              <a:t>SHQS</a:t>
            </a:r>
          </a:p>
          <a:p>
            <a:pPr marL="609600" indent="-609600" eaLnBrk="1" hangingPunct="1"/>
            <a:r>
              <a:rPr lang="en-GB" altLang="en-US" sz="2500" dirty="0"/>
              <a:t>Fife Standard</a:t>
            </a:r>
          </a:p>
          <a:p>
            <a:pPr marL="609600" indent="-609600" eaLnBrk="1" hangingPunct="1"/>
            <a:r>
              <a:rPr lang="en-GB" altLang="en-US" sz="2500" dirty="0"/>
              <a:t>EESSH</a:t>
            </a:r>
          </a:p>
          <a:p>
            <a:pPr marL="609600" indent="-609600" eaLnBrk="1" hangingPunct="1"/>
            <a:r>
              <a:rPr lang="en-GB" altLang="en-US" sz="2500" dirty="0"/>
              <a:t>EESSH 2</a:t>
            </a:r>
          </a:p>
          <a:p>
            <a:pPr marL="609600" indent="-609600"/>
            <a:endParaRPr lang="en-GB" altLang="en-US" sz="2500" dirty="0">
              <a:ea typeface="Verdana"/>
            </a:endParaRPr>
          </a:p>
          <a:p>
            <a:pPr marL="609600" indent="-609600" eaLnBrk="1" hangingPunct="1"/>
            <a:endParaRPr lang="en-GB" altLang="en-US" sz="2500" dirty="0"/>
          </a:p>
          <a:p>
            <a:pPr marL="609600" indent="-609600" algn="ctr" eaLnBrk="1" hangingPunct="1">
              <a:buNone/>
            </a:pPr>
            <a:endParaRPr lang="en-GB" altLang="en-US" sz="2500" dirty="0"/>
          </a:p>
          <a:p>
            <a:pPr marL="609600" indent="-609600" algn="ctr" eaLnBrk="1" hangingPunct="1">
              <a:buNone/>
            </a:pPr>
            <a:endParaRPr lang="en-GB" altLang="en-US" sz="2500" dirty="0"/>
          </a:p>
          <a:p>
            <a:pPr marL="609600" indent="-609600" eaLnBrk="1" hangingPunct="1">
              <a:buNone/>
            </a:pPr>
            <a:endParaRPr lang="en-GB" altLang="en-US" sz="2500" dirty="0"/>
          </a:p>
        </p:txBody>
      </p:sp>
      <p:sp>
        <p:nvSpPr>
          <p:cNvPr id="14340" name="Rectangle 14">
            <a:extLst>
              <a:ext uri="{FF2B5EF4-FFF2-40B4-BE49-F238E27FC236}">
                <a16:creationId xmlns:a16="http://schemas.microsoft.com/office/drawing/2014/main" id="{C580B84A-798B-45CB-B67C-86E07CF2302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616701" y="1827213"/>
            <a:ext cx="3590925" cy="41148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GB" altLang="en-US" sz="2500" u="sng" dirty="0"/>
              <a:t>Owner / Occupiers</a:t>
            </a:r>
          </a:p>
          <a:p>
            <a:pPr eaLnBrk="1" hangingPunct="1"/>
            <a:r>
              <a:rPr lang="en-GB" altLang="en-US" sz="2500" dirty="0"/>
              <a:t>Home Insulation Schemes</a:t>
            </a:r>
          </a:p>
          <a:p>
            <a:pPr eaLnBrk="1" hangingPunct="1"/>
            <a:r>
              <a:rPr lang="en-GB" altLang="en-US" sz="2500" dirty="0"/>
              <a:t>Universal Home Insulation Schemes</a:t>
            </a:r>
          </a:p>
          <a:p>
            <a:pPr eaLnBrk="1" hangingPunct="1"/>
            <a:r>
              <a:rPr lang="en-GB" altLang="en-US" sz="2500" dirty="0"/>
              <a:t>HEEPS:ABS</a:t>
            </a:r>
          </a:p>
          <a:p>
            <a:pPr eaLnBrk="1" hangingPunct="1"/>
            <a:r>
              <a:rPr lang="en-GB" altLang="en-US" sz="2500" dirty="0"/>
              <a:t>EES:ABS</a:t>
            </a:r>
          </a:p>
          <a:p>
            <a:pPr eaLnBrk="1" hangingPunct="1"/>
            <a:r>
              <a:rPr lang="en-GB" altLang="en-US" sz="2500" dirty="0"/>
              <a:t>HES</a:t>
            </a:r>
          </a:p>
          <a:p>
            <a:pPr eaLnBrk="1" hangingPunct="1"/>
            <a:r>
              <a:rPr lang="en-GB" altLang="en-US" sz="2500" dirty="0"/>
              <a:t>Cosy Kingdom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BE96C311-DE29-40BA-84AD-05633D58DE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3100" dirty="0"/>
              <a:t>Energy </a:t>
            </a:r>
            <a:r>
              <a:rPr lang="en-GB" altLang="en-US" dirty="0"/>
              <a:t>Efficiency - Projects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B4B6A3FA-2A2C-47A5-BAD1-601F10E436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sz="2500" dirty="0"/>
              <a:t>SHQS / Fife Standard – 2015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500" dirty="0"/>
              <a:t>EEESH 1 – 2020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500" dirty="0"/>
              <a:t>EESSH 2 - 2032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500" dirty="0"/>
              <a:t>Heating Upgrades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500" dirty="0"/>
              <a:t>Window &amp; Door replacements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500" dirty="0"/>
              <a:t>External Wall Insulation 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500" dirty="0"/>
              <a:t>Internal Wall Insulation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500" dirty="0"/>
              <a:t>Cavity Wall Insulation / Failed Cavities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500" dirty="0"/>
              <a:t>Loft Insulation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E7A3782B-A5B1-4099-91D2-AE654A71F7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3200"/>
              <a:t>External Wall Insulation – High Rise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7F437578-A5AC-4091-8834-7D4FE657194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894014" y="1827213"/>
            <a:ext cx="3590925" cy="4114800"/>
          </a:xfrm>
        </p:spPr>
        <p:txBody>
          <a:bodyPr/>
          <a:lstStyle/>
          <a:p>
            <a:pPr eaLnBrk="1" hangingPunct="1"/>
            <a:r>
              <a:rPr lang="en-GB" altLang="en-US" sz="2100" dirty="0"/>
              <a:t>Mixed Tenure</a:t>
            </a:r>
          </a:p>
          <a:p>
            <a:pPr eaLnBrk="1" hangingPunct="1"/>
            <a:r>
              <a:rPr lang="en-GB" altLang="en-US" sz="2100" dirty="0"/>
              <a:t>Window replacements</a:t>
            </a:r>
          </a:p>
          <a:p>
            <a:pPr eaLnBrk="1" hangingPunct="1"/>
            <a:r>
              <a:rPr lang="en-GB" altLang="en-US" sz="2100" dirty="0"/>
              <a:t>Heating upgrades</a:t>
            </a:r>
          </a:p>
          <a:p>
            <a:pPr eaLnBrk="1" hangingPunct="1"/>
            <a:r>
              <a:rPr lang="en-GB" altLang="en-US" sz="2100" dirty="0"/>
              <a:t>Common area improvements</a:t>
            </a:r>
          </a:p>
          <a:p>
            <a:pPr eaLnBrk="1" hangingPunct="1"/>
            <a:r>
              <a:rPr lang="en-GB" altLang="en-US" sz="2100" dirty="0"/>
              <a:t>HRA Capital</a:t>
            </a:r>
          </a:p>
          <a:p>
            <a:pPr eaLnBrk="1" hangingPunct="1"/>
            <a:r>
              <a:rPr lang="en-GB" altLang="en-US" sz="2100" dirty="0"/>
              <a:t>ECO</a:t>
            </a:r>
          </a:p>
          <a:p>
            <a:pPr eaLnBrk="1" hangingPunct="1"/>
            <a:r>
              <a:rPr lang="en-GB" altLang="en-US" sz="2100" dirty="0"/>
              <a:t>HEEPS:ABS</a:t>
            </a:r>
          </a:p>
          <a:p>
            <a:pPr eaLnBrk="1" hangingPunct="1"/>
            <a:r>
              <a:rPr lang="en-GB" altLang="en-US" sz="2100" dirty="0"/>
              <a:t>EES:ABS</a:t>
            </a:r>
          </a:p>
          <a:p>
            <a:pPr eaLnBrk="1" hangingPunct="1"/>
            <a:endParaRPr lang="en-GB" altLang="en-US" sz="2100" dirty="0"/>
          </a:p>
        </p:txBody>
      </p:sp>
      <p:pic>
        <p:nvPicPr>
          <p:cNvPr id="16388" name="Picture 7" descr="Picture 007">
            <a:extLst>
              <a:ext uri="{FF2B5EF4-FFF2-40B4-BE49-F238E27FC236}">
                <a16:creationId xmlns:a16="http://schemas.microsoft.com/office/drawing/2014/main" id="{458E21B8-94B5-4662-A3D5-F7B15B8656EF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80326" y="1827214"/>
            <a:ext cx="1463675" cy="198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9" name="Picture 9" descr="Picture 103">
            <a:extLst>
              <a:ext uri="{FF2B5EF4-FFF2-40B4-BE49-F238E27FC236}">
                <a16:creationId xmlns:a16="http://schemas.microsoft.com/office/drawing/2014/main" id="{04384EF1-9D2A-4E22-A54D-EA914AA629E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9739" y="3952875"/>
            <a:ext cx="3246437" cy="1989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98C49501-1234-45AD-97FD-5DEE71972C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3200"/>
              <a:t>External Wall Insulation – Low Rise</a:t>
            </a:r>
          </a:p>
        </p:txBody>
      </p:sp>
      <p:sp>
        <p:nvSpPr>
          <p:cNvPr id="17411" name="Rectangle 4">
            <a:extLst>
              <a:ext uri="{FF2B5EF4-FFF2-40B4-BE49-F238E27FC236}">
                <a16:creationId xmlns:a16="http://schemas.microsoft.com/office/drawing/2014/main" id="{FCFF0CA0-4062-4004-AFCB-8A1F2AF517A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GB" altLang="en-US" sz="2100" dirty="0"/>
              <a:t>Flats</a:t>
            </a:r>
          </a:p>
          <a:p>
            <a:pPr eaLnBrk="1" hangingPunct="1"/>
            <a:r>
              <a:rPr lang="en-GB" altLang="en-US" sz="2100" dirty="0"/>
              <a:t>Terraced Rows</a:t>
            </a:r>
          </a:p>
          <a:p>
            <a:pPr eaLnBrk="1" hangingPunct="1"/>
            <a:r>
              <a:rPr lang="en-GB" altLang="en-US" sz="2100" dirty="0"/>
              <a:t>Semi detached</a:t>
            </a:r>
          </a:p>
          <a:p>
            <a:pPr eaLnBrk="1" hangingPunct="1"/>
            <a:r>
              <a:rPr lang="en-GB" altLang="en-US" sz="2100" dirty="0"/>
              <a:t>Mixed Tenure</a:t>
            </a:r>
          </a:p>
          <a:p>
            <a:pPr eaLnBrk="1" hangingPunct="1"/>
            <a:r>
              <a:rPr lang="en-GB" altLang="en-US" sz="2100" dirty="0"/>
              <a:t>HEEPS:ABS</a:t>
            </a:r>
          </a:p>
          <a:p>
            <a:pPr eaLnBrk="1" hangingPunct="1"/>
            <a:r>
              <a:rPr lang="en-GB" altLang="en-US" sz="2100" dirty="0"/>
              <a:t>ECO</a:t>
            </a:r>
          </a:p>
          <a:p>
            <a:pPr eaLnBrk="1" hangingPunct="1"/>
            <a:r>
              <a:rPr lang="en-GB" altLang="en-US" sz="2100" dirty="0"/>
              <a:t>HRA Capital</a:t>
            </a:r>
          </a:p>
          <a:p>
            <a:pPr eaLnBrk="1" hangingPunct="1"/>
            <a:r>
              <a:rPr lang="en-GB" altLang="en-US" sz="2100" dirty="0"/>
              <a:t>SWIGA Guarantee – 25 years</a:t>
            </a:r>
          </a:p>
          <a:p>
            <a:pPr eaLnBrk="1" hangingPunct="1"/>
            <a:endParaRPr lang="en-GB" altLang="en-US" sz="2500" dirty="0"/>
          </a:p>
        </p:txBody>
      </p:sp>
      <p:pic>
        <p:nvPicPr>
          <p:cNvPr id="17412" name="Picture 12" descr="100_3230">
            <a:extLst>
              <a:ext uri="{FF2B5EF4-FFF2-40B4-BE49-F238E27FC236}">
                <a16:creationId xmlns:a16="http://schemas.microsoft.com/office/drawing/2014/main" id="{5C755E2C-AABD-4DD3-AA02-79118F872EEB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59600" y="1773238"/>
            <a:ext cx="2973388" cy="198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3" name="Picture 14" descr="100_3438">
            <a:extLst>
              <a:ext uri="{FF2B5EF4-FFF2-40B4-BE49-F238E27FC236}">
                <a16:creationId xmlns:a16="http://schemas.microsoft.com/office/drawing/2014/main" id="{072ECB34-9226-43D2-B17E-C6963D759B7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88164" y="4005263"/>
            <a:ext cx="2973387" cy="198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AEBB6741-99A4-4616-AF63-BC9F014400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Standard Insulation</a:t>
            </a:r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6E3550B5-B9E1-4907-86ED-FDCA6E1670E7}"/>
              </a:ext>
            </a:extLst>
          </p:cNvPr>
          <p:cNvSpPr>
            <a:spLocks noGrp="1" noChangeArrowheads="1"/>
          </p:cNvSpPr>
          <p:nvPr>
            <p:ph sz="half" idx="3"/>
          </p:nvPr>
        </p:nvSpPr>
        <p:spPr>
          <a:xfrm>
            <a:off x="6616701" y="1827213"/>
            <a:ext cx="3590925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2500" dirty="0"/>
              <a:t>Loft</a:t>
            </a:r>
          </a:p>
          <a:p>
            <a:pPr eaLnBrk="1" hangingPunct="1">
              <a:defRPr/>
            </a:pPr>
            <a:endParaRPr lang="en-GB" altLang="en-US" sz="2500" dirty="0"/>
          </a:p>
          <a:p>
            <a:pPr eaLnBrk="1" hangingPunct="1">
              <a:defRPr/>
            </a:pPr>
            <a:r>
              <a:rPr lang="en-GB" altLang="en-US" sz="2500" dirty="0"/>
              <a:t>Cavity</a:t>
            </a:r>
          </a:p>
          <a:p>
            <a:pPr eaLnBrk="1" hangingPunct="1">
              <a:defRPr/>
            </a:pPr>
            <a:endParaRPr lang="en-GB" altLang="en-US" sz="2500" dirty="0"/>
          </a:p>
          <a:p>
            <a:pPr eaLnBrk="1" hangingPunct="1">
              <a:defRPr/>
            </a:pPr>
            <a:r>
              <a:rPr lang="en-GB" altLang="en-US" sz="2500" dirty="0"/>
              <a:t>Failed Cavities</a:t>
            </a:r>
          </a:p>
          <a:p>
            <a:pPr marL="0" indent="0" eaLnBrk="1" hangingPunct="1">
              <a:buNone/>
              <a:defRPr/>
            </a:pPr>
            <a:endParaRPr lang="en-GB" altLang="en-US" sz="2500" dirty="0"/>
          </a:p>
          <a:p>
            <a:pPr marL="0" indent="0" eaLnBrk="1" hangingPunct="1">
              <a:buNone/>
              <a:defRPr/>
            </a:pPr>
            <a:endParaRPr lang="en-GB" altLang="en-US" sz="2500" dirty="0"/>
          </a:p>
          <a:p>
            <a:pPr eaLnBrk="1" hangingPunct="1">
              <a:defRPr/>
            </a:pPr>
            <a:endParaRPr lang="en-GB" altLang="en-US" sz="2500" dirty="0"/>
          </a:p>
        </p:txBody>
      </p:sp>
      <p:pic>
        <p:nvPicPr>
          <p:cNvPr id="18436" name="Picture 10" descr="31 Balmoral Avenue Loft 2">
            <a:extLst>
              <a:ext uri="{FF2B5EF4-FFF2-40B4-BE49-F238E27FC236}">
                <a16:creationId xmlns:a16="http://schemas.microsoft.com/office/drawing/2014/main" id="{D5045625-442B-445C-A00F-BD45C1A6A504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97225" y="1827213"/>
            <a:ext cx="2973388" cy="198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7" name="Picture 14" descr="100_1890">
            <a:extLst>
              <a:ext uri="{FF2B5EF4-FFF2-40B4-BE49-F238E27FC236}">
                <a16:creationId xmlns:a16="http://schemas.microsoft.com/office/drawing/2014/main" id="{FDC2BF09-1042-469E-92E4-A10D9744A9FA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6276" y="3960814"/>
            <a:ext cx="2951163" cy="2212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1EA10B88-84C2-4189-842D-03C5840699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Window and Door replacements</a:t>
            </a:r>
          </a:p>
        </p:txBody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5388CC24-158A-4CD4-A701-74EB93C845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GB" altLang="en-US" dirty="0"/>
              <a:t>Current standards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GB" altLang="en-US" sz="24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en-GB" altLang="en-US" sz="2000" dirty="0"/>
              <a:t>Secure by design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GB" altLang="en-US" sz="2000" dirty="0"/>
              <a:t>A+ Energy Efficiency standards rated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en-GB" altLang="en-US" sz="2000" dirty="0"/>
          </a:p>
          <a:p>
            <a:pPr marL="457200" lvl="1" indent="0" eaLnBrk="1" hangingPunct="1">
              <a:lnSpc>
                <a:spcPct val="80000"/>
              </a:lnSpc>
              <a:buNone/>
              <a:defRPr/>
            </a:pPr>
            <a:endParaRPr lang="en-GB" altLang="en-US" sz="2000" dirty="0"/>
          </a:p>
        </p:txBody>
      </p:sp>
      <p:pic>
        <p:nvPicPr>
          <p:cNvPr id="19460" name="Picture 21" descr="Picture 079">
            <a:extLst>
              <a:ext uri="{FF2B5EF4-FFF2-40B4-BE49-F238E27FC236}">
                <a16:creationId xmlns:a16="http://schemas.microsoft.com/office/drawing/2014/main" id="{E218BF9E-AB10-4905-A0D4-AADD94851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0" y="3756025"/>
            <a:ext cx="1639888" cy="218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1" name="Picture 23" descr="Picture 003 (Medium)">
            <a:extLst>
              <a:ext uri="{FF2B5EF4-FFF2-40B4-BE49-F238E27FC236}">
                <a16:creationId xmlns:a16="http://schemas.microsoft.com/office/drawing/2014/main" id="{65CC0E0A-876B-4594-B751-7F2C60759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4" y="3759201"/>
            <a:ext cx="1641475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952F6B47-B210-475F-97FA-7A397D681E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Heating Upgrades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EF814701-A09C-4897-807B-691D8E4BDA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82889" y="1827213"/>
            <a:ext cx="7424737" cy="4775200"/>
          </a:xfrm>
        </p:spPr>
        <p:txBody>
          <a:bodyPr/>
          <a:lstStyle/>
          <a:p>
            <a:pPr marL="0" indent="0" eaLnBrk="1" hangingPunct="1">
              <a:buNone/>
            </a:pPr>
            <a:endParaRPr lang="en-GB" altLang="en-US" sz="1600"/>
          </a:p>
        </p:txBody>
      </p:sp>
      <p:pic>
        <p:nvPicPr>
          <p:cNvPr id="20484" name="Picture 1">
            <a:extLst>
              <a:ext uri="{FF2B5EF4-FFF2-40B4-BE49-F238E27FC236}">
                <a16:creationId xmlns:a16="http://schemas.microsoft.com/office/drawing/2014/main" id="{91139F09-29C4-4563-BE2E-066EEFBDD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163" y="1827213"/>
            <a:ext cx="1903412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2">
            <a:extLst>
              <a:ext uri="{FF2B5EF4-FFF2-40B4-BE49-F238E27FC236}">
                <a16:creationId xmlns:a16="http://schemas.microsoft.com/office/drawing/2014/main" id="{D792CACB-AD01-4853-B5E6-ADE805F2A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4581525"/>
            <a:ext cx="2652712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5">
            <a:extLst>
              <a:ext uri="{FF2B5EF4-FFF2-40B4-BE49-F238E27FC236}">
                <a16:creationId xmlns:a16="http://schemas.microsoft.com/office/drawing/2014/main" id="{0696AB58-2C4C-46BC-8474-EAD3F3080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714" y="1827214"/>
            <a:ext cx="4103687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en-GB" altLang="en-US" sz="18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GB" altLang="en-US" sz="1800" dirty="0">
                <a:solidFill>
                  <a:srgbClr val="000000"/>
                </a:solidFill>
              </a:rPr>
              <a:t>Current SHQS standard achieved replacing all G (&lt;70%) rated boilers except where tenants have opted out. These properties are recorded and will have heating upgrade when they become void.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en-GB" altLang="en-US" sz="18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GB" altLang="en-US" sz="1800" dirty="0">
                <a:solidFill>
                  <a:srgbClr val="000000"/>
                </a:solidFill>
              </a:rPr>
              <a:t>Current programme now replacing all D,E,F rated boilers.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en-GB" altLang="en-US" sz="18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GB" altLang="en-US" sz="1800" dirty="0">
                <a:solidFill>
                  <a:srgbClr val="000000"/>
                </a:solidFill>
              </a:rPr>
              <a:t>Current boiler specification are all 90%+ efficiency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en-GB" alt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0F714A08-03FE-4C40-B58E-D17FFB4766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Renewable Technology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7D3EAA1A-0D8F-4CAA-AC44-6DE1B34E30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z="2400" dirty="0"/>
              <a:t>Solar Thermal – 300 installs</a:t>
            </a:r>
          </a:p>
          <a:p>
            <a:pPr eaLnBrk="1" hangingPunct="1"/>
            <a:r>
              <a:rPr lang="en-GB" altLang="en-US" sz="2400" dirty="0"/>
              <a:t>Solar Photo Voltaic – 55 installs</a:t>
            </a:r>
          </a:p>
          <a:p>
            <a:pPr eaLnBrk="1" hangingPunct="1"/>
            <a:r>
              <a:rPr lang="en-GB" altLang="en-US" sz="2400" dirty="0"/>
              <a:t>Heat Pumps – 35 Installs</a:t>
            </a:r>
          </a:p>
          <a:p>
            <a:pPr eaLnBrk="1" hangingPunct="1"/>
            <a:r>
              <a:rPr lang="en-GB" altLang="en-US" sz="2400" dirty="0"/>
              <a:t>District Heating  - Dunfermline &amp; Glenrothes</a:t>
            </a:r>
          </a:p>
          <a:p>
            <a:pPr eaLnBrk="1" hangingPunct="1"/>
            <a:r>
              <a:rPr lang="en-GB" altLang="en-US" sz="2400" dirty="0"/>
              <a:t>Battery storage pilot</a:t>
            </a:r>
          </a:p>
          <a:p>
            <a:pPr eaLnBrk="1" hangingPunct="1"/>
            <a:r>
              <a:rPr lang="en-GB" altLang="en-US" sz="2400" dirty="0"/>
              <a:t>2700 New Builds – High Energy Efficiency Standards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dirty="0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2CABC078-72DD-453A-868D-4E66AA8D5A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Project Prioritisation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72ED53CD-9FC6-4996-B69C-574CC47F12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z="2000" dirty="0"/>
              <a:t>Heating Upgrades – Combination of boiler age and efficiency rating</a:t>
            </a:r>
          </a:p>
          <a:p>
            <a:pPr eaLnBrk="1" hangingPunct="1"/>
            <a:r>
              <a:rPr lang="en-GB" altLang="en-US" sz="2000" dirty="0"/>
              <a:t>Window and door replacement – Combination of element age and MRI Asset database stock condition information</a:t>
            </a:r>
          </a:p>
          <a:p>
            <a:pPr eaLnBrk="1" hangingPunct="1"/>
            <a:r>
              <a:rPr lang="en-GB" altLang="en-US" sz="2000" dirty="0"/>
              <a:t>EES:ABS projects – Fuel poverty mapping and SIMD data</a:t>
            </a:r>
          </a:p>
          <a:p>
            <a:pPr eaLnBrk="1" hangingPunct="1"/>
            <a:r>
              <a:rPr lang="en-GB" altLang="en-US" sz="2000" dirty="0"/>
              <a:t>Energy Saving Trust – Portfolio Energy Assessment Tool (PEAT) utilised to prioritise EESSH2 delivery plan</a:t>
            </a:r>
          </a:p>
          <a:p>
            <a:pPr eaLnBrk="1" hangingPunct="1"/>
            <a:r>
              <a:rPr lang="en-GB" altLang="en-US" sz="2000" dirty="0"/>
              <a:t>10 year non traditional costed plan being developed with consultant support</a:t>
            </a:r>
          </a:p>
          <a:p>
            <a:pPr eaLnBrk="1" hangingPunct="1"/>
            <a:endParaRPr lang="en-GB" altLang="en-US" dirty="0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522269-6713-566A-8FC7-22C663040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039" y="3588422"/>
            <a:ext cx="9633464" cy="13170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989B69-E19E-6983-5852-8565F11A7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776" y="4657066"/>
            <a:ext cx="8249513" cy="1568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F1875B-55E5-4E68-AA04-3E22A024C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3776" y="843323"/>
            <a:ext cx="1533875" cy="7987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73F7F7-3BDE-416E-8D74-28E90838D8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1858" y="762288"/>
            <a:ext cx="1614909" cy="9608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B3CB1E-A41F-4521-9600-A105DF384B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2804" y="726382"/>
            <a:ext cx="1493357" cy="9087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35BB67-3BD5-47CE-9720-7F426B5886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9673" y="726381"/>
            <a:ext cx="1193991" cy="11055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CB6D8E-D359-4E33-B497-D69F20F036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5723" y="572529"/>
            <a:ext cx="1234197" cy="11848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EF5A00-E123-4E03-80F5-3D22470CB7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3776" y="1860149"/>
            <a:ext cx="1298204" cy="9608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BB128A-E888-46F1-A884-6DC509679C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5488" y="2044347"/>
            <a:ext cx="1298147" cy="9087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A24BF1-5C91-42C6-A978-D6BB9A9780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91696" y="1950306"/>
            <a:ext cx="1074190" cy="7805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94137F-31AD-4C6F-82F4-337ECA260C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65520" y="2126406"/>
            <a:ext cx="1522298" cy="6945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6F0CEF-1960-4C66-8B96-FE3FBE42A8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40585" y="2035236"/>
            <a:ext cx="888469" cy="109875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E2A72F7-69F5-4071-95B8-E7F857296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157" y="296715"/>
            <a:ext cx="11417643" cy="868229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Members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4385005-C793-499C-8940-57003DF925FD}"/>
              </a:ext>
            </a:extLst>
          </p:cNvPr>
          <p:cNvSpPr txBox="1">
            <a:spLocks/>
          </p:cNvSpPr>
          <p:nvPr/>
        </p:nvSpPr>
        <p:spPr>
          <a:xfrm>
            <a:off x="571157" y="3158203"/>
            <a:ext cx="11417643" cy="66257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Supporters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6D4CC1-0239-8739-00C2-F51530237C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41053" y="4905455"/>
            <a:ext cx="2117982" cy="94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5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10A05AAB-E3E5-4997-B1BE-5635E0DC4B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Unintended consequences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548985D1-E748-4531-B474-C31F9A68DC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894014" y="1827214"/>
            <a:ext cx="7450137" cy="4554537"/>
          </a:xfrm>
        </p:spPr>
        <p:txBody>
          <a:bodyPr/>
          <a:lstStyle/>
          <a:p>
            <a:pPr eaLnBrk="1" hangingPunct="1"/>
            <a:r>
              <a:rPr lang="en-GB" altLang="en-US" sz="2400" dirty="0"/>
              <a:t>The more we increase the insulation and air tightness of the buildings the more we need to control the internal air.</a:t>
            </a:r>
          </a:p>
          <a:p>
            <a:pPr eaLnBrk="1" hangingPunct="1"/>
            <a:r>
              <a:rPr lang="en-GB" altLang="en-US" sz="2400" dirty="0"/>
              <a:t>New build MVHR systems are a new and misunderstood technology for tenants</a:t>
            </a:r>
          </a:p>
          <a:p>
            <a:pPr eaLnBrk="1" hangingPunct="1"/>
            <a:r>
              <a:rPr lang="en-GB" altLang="en-US" sz="2400" dirty="0"/>
              <a:t>Humidistat fans – bypassed</a:t>
            </a:r>
          </a:p>
          <a:p>
            <a:pPr eaLnBrk="1" hangingPunct="1"/>
            <a:r>
              <a:rPr lang="en-GB" altLang="en-US" sz="2400" dirty="0"/>
              <a:t>Trickle vents - blocked</a:t>
            </a:r>
          </a:p>
          <a:p>
            <a:pPr eaLnBrk="1" hangingPunct="1"/>
            <a:r>
              <a:rPr lang="en-GB" altLang="en-US" sz="2400" dirty="0"/>
              <a:t>Cost of living crisis</a:t>
            </a:r>
          </a:p>
          <a:p>
            <a:pPr eaLnBrk="1" hangingPunct="1"/>
            <a:r>
              <a:rPr lang="en-GB" altLang="en-US" sz="2400" dirty="0"/>
              <a:t>Underheated homes</a:t>
            </a:r>
          </a:p>
          <a:p>
            <a:pPr eaLnBrk="1" hangingPunct="1"/>
            <a:r>
              <a:rPr lang="en-GB" altLang="en-US" sz="2400" dirty="0"/>
              <a:t>Condensation &amp; dampness issues</a:t>
            </a:r>
          </a:p>
          <a:p>
            <a:pPr eaLnBrk="1" hangingPunct="1"/>
            <a:r>
              <a:rPr lang="en-GB" altLang="en-US" sz="2400" dirty="0"/>
              <a:t>Black </a:t>
            </a:r>
            <a:r>
              <a:rPr lang="en-GB" altLang="en-US" sz="2400" dirty="0" err="1"/>
              <a:t>mold</a:t>
            </a:r>
            <a:endParaRPr lang="en-GB" altLang="en-US" sz="2400" dirty="0"/>
          </a:p>
          <a:p>
            <a:pPr eaLnBrk="1" hangingPunct="1">
              <a:lnSpc>
                <a:spcPct val="90000"/>
              </a:lnSpc>
              <a:buClr>
                <a:srgbClr val="006666"/>
              </a:buClr>
              <a:buFont typeface="Wingdings" panose="05000000000000000000" pitchFamily="2" charset="2"/>
              <a:buNone/>
            </a:pPr>
            <a:endParaRPr lang="en-GB" altLang="en-US" sz="1700" dirty="0">
              <a:solidFill>
                <a:srgbClr val="000000"/>
              </a:solidFill>
            </a:endParaRPr>
          </a:p>
          <a:p>
            <a:pPr eaLnBrk="1" hangingPunct="1"/>
            <a:endParaRPr lang="en-GB" alt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10A05AAB-E3E5-4997-B1BE-5635E0DC4B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Unintended consequences - Mitigation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548985D1-E748-4531-B474-C31F9A68DC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894014" y="1827214"/>
            <a:ext cx="7450137" cy="4554537"/>
          </a:xfrm>
        </p:spPr>
        <p:txBody>
          <a:bodyPr/>
          <a:lstStyle/>
          <a:p>
            <a:pPr eaLnBrk="1" hangingPunct="1"/>
            <a:r>
              <a:rPr lang="en-GB" altLang="en-US" sz="2400" dirty="0"/>
              <a:t>Cosy Kingdom support</a:t>
            </a:r>
          </a:p>
          <a:p>
            <a:pPr eaLnBrk="1" hangingPunct="1"/>
            <a:r>
              <a:rPr lang="en-GB" altLang="en-US" sz="2400" dirty="0"/>
              <a:t>Direct fuel top-ups for tenants</a:t>
            </a:r>
          </a:p>
          <a:p>
            <a:pPr eaLnBrk="1" hangingPunct="1"/>
            <a:r>
              <a:rPr lang="en-GB" altLang="en-US" sz="2400" dirty="0"/>
              <a:t>Expanded condensation &amp; dampness team</a:t>
            </a:r>
          </a:p>
          <a:p>
            <a:pPr eaLnBrk="1" hangingPunct="1"/>
            <a:r>
              <a:rPr lang="en-GB" altLang="en-US" sz="2400" dirty="0"/>
              <a:t>Revised guidance and advice for tenants </a:t>
            </a:r>
          </a:p>
          <a:p>
            <a:pPr eaLnBrk="1" hangingPunct="1"/>
            <a:r>
              <a:rPr lang="en-GB" altLang="en-US" sz="2400" dirty="0"/>
              <a:t>Increased referral to specialist dampness contractor</a:t>
            </a:r>
          </a:p>
          <a:p>
            <a:pPr eaLnBrk="1" hangingPunct="1"/>
            <a:r>
              <a:rPr lang="en-GB" altLang="en-US" sz="2400" dirty="0"/>
              <a:t>In-house dampness team being developed in partnership with Building Services</a:t>
            </a:r>
          </a:p>
          <a:p>
            <a:pPr eaLnBrk="1" hangingPunct="1">
              <a:lnSpc>
                <a:spcPct val="90000"/>
              </a:lnSpc>
              <a:buClr>
                <a:srgbClr val="006666"/>
              </a:buClr>
              <a:buFont typeface="Wingdings" panose="05000000000000000000" pitchFamily="2" charset="2"/>
              <a:buNone/>
            </a:pPr>
            <a:endParaRPr lang="en-GB" altLang="en-US" sz="17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006666"/>
              </a:buClr>
              <a:buFont typeface="Wingdings" panose="05000000000000000000" pitchFamily="2" charset="2"/>
              <a:buNone/>
            </a:pPr>
            <a:r>
              <a:rPr lang="en-GB" altLang="en-US" sz="1700" dirty="0">
                <a:solidFill>
                  <a:srgbClr val="000000"/>
                </a:solidFill>
              </a:rPr>
              <a:t>	Ian Dawson, Business Change Manager, Housing Service, Fife Council</a:t>
            </a:r>
          </a:p>
          <a:p>
            <a:pPr eaLnBrk="1" hangingPunct="1">
              <a:lnSpc>
                <a:spcPct val="90000"/>
              </a:lnSpc>
              <a:buClr>
                <a:srgbClr val="006666"/>
              </a:buClr>
              <a:buFont typeface="Wingdings" panose="05000000000000000000" pitchFamily="2" charset="2"/>
              <a:buNone/>
            </a:pPr>
            <a:r>
              <a:rPr lang="en-GB" altLang="en-US" sz="1700" dirty="0">
                <a:solidFill>
                  <a:srgbClr val="000000"/>
                </a:solidFill>
              </a:rPr>
              <a:t>	03451 55 55 55 </a:t>
            </a:r>
            <a:r>
              <a:rPr lang="en-GB" altLang="en-US" sz="1700" dirty="0" err="1">
                <a:solidFill>
                  <a:srgbClr val="000000"/>
                </a:solidFill>
              </a:rPr>
              <a:t>ext</a:t>
            </a:r>
            <a:r>
              <a:rPr lang="en-GB" altLang="en-US" sz="1700" dirty="0">
                <a:solidFill>
                  <a:srgbClr val="000000"/>
                </a:solidFill>
              </a:rPr>
              <a:t> 444519 / ian.dawson@fife.gov.uk</a:t>
            </a:r>
          </a:p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194481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61688"/>
          </a:xfrm>
          <a:prstGeom prst="rect">
            <a:avLst/>
          </a:prstGeom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9F80ACC3-CA31-42E2-B9C0-5BDA7A2E7F6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5231904" y="224644"/>
            <a:ext cx="5184576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CIH Housing Festival 2023</a:t>
            </a: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9F80ACC3-CA31-42E2-B9C0-5BDA7A2E7F6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5231904" y="3206294"/>
            <a:ext cx="5436096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Fringe Session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2800" b="1" dirty="0">
                <a:solidFill>
                  <a:srgbClr val="B71F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Tenant participation and the cost of living: Can we afford our homes?</a:t>
            </a:r>
            <a:endParaRPr lang="en-US" altLang="en-US" sz="2800" b="1" dirty="0">
              <a:solidFill>
                <a:srgbClr val="B71F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E51AE1B9-3BA4-4CA4-8F9A-FC8535421296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5231904" y="4694766"/>
            <a:ext cx="3816424" cy="67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>
                <a:solidFill>
                  <a:srgbClr val="B71F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Ilene Campbell </a:t>
            </a:r>
            <a:br>
              <a:rPr lang="en-US" alt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Chief Executive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95"/>
            <a:ext cx="9144000" cy="6861688"/>
          </a:xfrm>
          <a:prstGeom prst="rect">
            <a:avLst/>
          </a:prstGeom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9F80ACC3-CA31-42E2-B9C0-5BDA7A2E7F6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919536" y="980728"/>
            <a:ext cx="3816424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B71F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Title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E51AE1B9-3BA4-4CA4-8F9A-FC8535421296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919536" y="1989559"/>
            <a:ext cx="3816424" cy="3527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Bullet points;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Bullet points;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Bullet points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F80ACC3-CA31-42E2-B9C0-5BDA7A2E7F6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938844" y="1368152"/>
            <a:ext cx="3797117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Sub-title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9F80ACC3-CA31-42E2-B9C0-5BDA7A2E7F6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919537" y="6497960"/>
            <a:ext cx="3797117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Tweet us! </a:t>
            </a:r>
            <a:r>
              <a:rPr lang="en-US" altLang="en-US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@TISScotland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DC85C8-FB38-43C5-93D7-59A4E79DFB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-55507"/>
            <a:ext cx="9252520" cy="6943122"/>
          </a:xfrm>
          <a:prstGeom prst="rect">
            <a:avLst/>
          </a:prstGeom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5BC50B48-7F1B-42B1-A8FA-F72C4361A4E8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919537" y="6497960"/>
            <a:ext cx="3797117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Tweet us! </a:t>
            </a:r>
            <a:r>
              <a:rPr lang="en-US" altLang="en-US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@TISScotland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79B90D-0034-4117-84C2-028CF29F98D3}"/>
              </a:ext>
            </a:extLst>
          </p:cNvPr>
          <p:cNvSpPr/>
          <p:nvPr/>
        </p:nvSpPr>
        <p:spPr bwMode="auto">
          <a:xfrm>
            <a:off x="1271464" y="-55507"/>
            <a:ext cx="4966928" cy="6598659"/>
          </a:xfrm>
          <a:prstGeom prst="rect">
            <a:avLst/>
          </a:prstGeom>
          <a:solidFill>
            <a:srgbClr val="E2E3E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B71F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19FD85-913B-449D-B338-20C0A9AB03C5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4164766" y="3269699"/>
            <a:ext cx="6395205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GB" altLang="en-US" sz="3600" b="1" dirty="0">
              <a:solidFill>
                <a:srgbClr val="B71F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600" dirty="0">
              <a:solidFill>
                <a:srgbClr val="B71F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6F5CE8-5B55-4AD6-AA0F-279E150A445F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3916388" y="1340768"/>
            <a:ext cx="6408712" cy="490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80F30CCA-6CBF-430D-AC86-54F188D0AE3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3955068" y="864096"/>
            <a:ext cx="3797117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8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 descr="Image">
            <a:extLst>
              <a:ext uri="{FF2B5EF4-FFF2-40B4-BE49-F238E27FC236}">
                <a16:creationId xmlns:a16="http://schemas.microsoft.com/office/drawing/2014/main" id="{FBF1E40F-7E27-4A99-9703-01E0EC58174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414" y="1174441"/>
            <a:ext cx="7548325" cy="47473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5931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95"/>
            <a:ext cx="9144000" cy="6861688"/>
          </a:xfrm>
          <a:prstGeom prst="rect">
            <a:avLst/>
          </a:prstGeom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9F80ACC3-CA31-42E2-B9C0-5BDA7A2E7F6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919536" y="980728"/>
            <a:ext cx="3816424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B71F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Title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E51AE1B9-3BA4-4CA4-8F9A-FC8535421296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919536" y="1989559"/>
            <a:ext cx="3816424" cy="3527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Bullet points;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Bullet points;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Bullet points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F80ACC3-CA31-42E2-B9C0-5BDA7A2E7F6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938844" y="1368152"/>
            <a:ext cx="3797117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Sub-title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9F80ACC3-CA31-42E2-B9C0-5BDA7A2E7F6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919537" y="6497960"/>
            <a:ext cx="3797117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Tweet us! </a:t>
            </a:r>
            <a:r>
              <a:rPr lang="en-US" altLang="en-US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@TISScotland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DC85C8-FB38-43C5-93D7-59A4E79DFB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-55507"/>
            <a:ext cx="9252520" cy="6943122"/>
          </a:xfrm>
          <a:prstGeom prst="rect">
            <a:avLst/>
          </a:prstGeom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5BC50B48-7F1B-42B1-A8FA-F72C4361A4E8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919537" y="6497960"/>
            <a:ext cx="3797117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Tweet us! </a:t>
            </a:r>
            <a:r>
              <a:rPr lang="en-US" altLang="en-US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@TISScotland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79B90D-0034-4117-84C2-028CF29F98D3}"/>
              </a:ext>
            </a:extLst>
          </p:cNvPr>
          <p:cNvSpPr/>
          <p:nvPr/>
        </p:nvSpPr>
        <p:spPr bwMode="auto">
          <a:xfrm>
            <a:off x="1271464" y="-55507"/>
            <a:ext cx="4966928" cy="6598659"/>
          </a:xfrm>
          <a:prstGeom prst="rect">
            <a:avLst/>
          </a:prstGeom>
          <a:solidFill>
            <a:srgbClr val="E2E3E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B71F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19FD85-913B-449D-B338-20C0A9AB03C5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4164766" y="3269699"/>
            <a:ext cx="6395205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GB" altLang="en-US" sz="3600" b="1" dirty="0">
              <a:solidFill>
                <a:srgbClr val="B71F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600" dirty="0">
              <a:solidFill>
                <a:srgbClr val="B71F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6F5CE8-5B55-4AD6-AA0F-279E150A445F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3916388" y="1340768"/>
            <a:ext cx="6408712" cy="490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80F30CCA-6CBF-430D-AC86-54F188D0AE3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3955068" y="864096"/>
            <a:ext cx="3797117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8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 descr="Image">
            <a:extLst>
              <a:ext uri="{FF2B5EF4-FFF2-40B4-BE49-F238E27FC236}">
                <a16:creationId xmlns:a16="http://schemas.microsoft.com/office/drawing/2014/main" id="{FBF1E40F-7E27-4A99-9703-01E0EC58174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414" y="1174441"/>
            <a:ext cx="7548325" cy="474734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E5DF9C2-D85D-40B3-B761-9DAD5F478572}"/>
              </a:ext>
            </a:extLst>
          </p:cNvPr>
          <p:cNvSpPr/>
          <p:nvPr/>
        </p:nvSpPr>
        <p:spPr>
          <a:xfrm>
            <a:off x="2132413" y="12228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3600" b="1" dirty="0">
                <a:solidFill>
                  <a:srgbClr val="B71F47"/>
                </a:solidFill>
                <a:latin typeface="Calibri   "/>
              </a:rPr>
              <a:t>The Beveridge Report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Calibri   "/>
              </a:rPr>
              <a:t> The Five Giants of poverty</a:t>
            </a:r>
            <a:endParaRPr lang="en-US" sz="2400" b="1" dirty="0">
              <a:solidFill>
                <a:srgbClr val="9E1E39"/>
              </a:solidFill>
              <a:latin typeface="Calibri   "/>
            </a:endParaRPr>
          </a:p>
        </p:txBody>
      </p:sp>
    </p:spTree>
    <p:extLst>
      <p:ext uri="{BB962C8B-B14F-4D97-AF65-F5344CB8AC3E}">
        <p14:creationId xmlns:p14="http://schemas.microsoft.com/office/powerpoint/2010/main" val="212873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696"/>
            <a:ext cx="9144000" cy="6861688"/>
          </a:xfrm>
          <a:prstGeom prst="rect">
            <a:avLst/>
          </a:prstGeom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9F80ACC3-CA31-42E2-B9C0-5BDA7A2E7F6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919536" y="980728"/>
            <a:ext cx="3816424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B71F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Financial pressures 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E51AE1B9-3BA4-4CA4-8F9A-FC8535421296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919536" y="1605721"/>
            <a:ext cx="3816424" cy="427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200" b="1" dirty="0">
                <a:solidFill>
                  <a:srgbClr val="B71F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in 4 </a:t>
            </a:r>
            <a:r>
              <a:rPr lang="en-GB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children in Scotland live in poverty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2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200" b="1" dirty="0">
                <a:solidFill>
                  <a:srgbClr val="B71F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in 5 </a:t>
            </a:r>
            <a:r>
              <a:rPr lang="en-GB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 age people live in poverty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2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200" b="1" dirty="0">
                <a:solidFill>
                  <a:srgbClr val="B71F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63% </a:t>
            </a:r>
            <a:r>
              <a:rPr lang="en-GB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social rented sector households and </a:t>
            </a:r>
            <a:r>
              <a:rPr lang="en-GB" altLang="en-US" sz="2200" b="1" dirty="0">
                <a:solidFill>
                  <a:srgbClr val="B71F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40%</a:t>
            </a:r>
            <a:r>
              <a:rPr lang="en-GB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PRS are financially vulnerable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2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income of less than </a:t>
            </a:r>
            <a:r>
              <a:rPr lang="en-GB" altLang="en-US" sz="2200" b="1" dirty="0">
                <a:solidFill>
                  <a:srgbClr val="B71F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£20,000 </a:t>
            </a:r>
            <a:r>
              <a:rPr lang="en-GB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 year 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9F80ACC3-CA31-42E2-B9C0-5BDA7A2E7F6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938844" y="1368152"/>
            <a:ext cx="3797117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8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9F80ACC3-CA31-42E2-B9C0-5BDA7A2E7F6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919537" y="6497960"/>
            <a:ext cx="3797117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Tweet us! </a:t>
            </a:r>
            <a:r>
              <a:rPr lang="en-US" altLang="en-US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@TISScotland</a:t>
            </a:r>
          </a:p>
        </p:txBody>
      </p:sp>
    </p:spTree>
    <p:extLst>
      <p:ext uri="{BB962C8B-B14F-4D97-AF65-F5344CB8AC3E}">
        <p14:creationId xmlns:p14="http://schemas.microsoft.com/office/powerpoint/2010/main" val="1024520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95"/>
            <a:ext cx="9144000" cy="6861688"/>
          </a:xfrm>
          <a:prstGeom prst="rect">
            <a:avLst/>
          </a:prstGeom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9F80ACC3-CA31-42E2-B9C0-5BDA7A2E7F6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919536" y="980728"/>
            <a:ext cx="3816424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B71F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Title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E51AE1B9-3BA4-4CA4-8F9A-FC8535421296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919536" y="1989559"/>
            <a:ext cx="3816424" cy="3527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Bullet points;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Bullet points;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Bullet points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F80ACC3-CA31-42E2-B9C0-5BDA7A2E7F6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938844" y="1368152"/>
            <a:ext cx="3797117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Sub-title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9F80ACC3-CA31-42E2-B9C0-5BDA7A2E7F6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919537" y="6497960"/>
            <a:ext cx="3797117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Tweet us! </a:t>
            </a:r>
            <a:r>
              <a:rPr lang="en-US" altLang="en-US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@TISScotland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DC85C8-FB38-43C5-93D7-59A4E79DFB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927"/>
            <a:ext cx="9144000" cy="6861688"/>
          </a:xfrm>
          <a:prstGeom prst="rect">
            <a:avLst/>
          </a:prstGeom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5BC50B48-7F1B-42B1-A8FA-F72C4361A4E8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919537" y="6497960"/>
            <a:ext cx="3797117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Tweet us! </a:t>
            </a:r>
            <a:r>
              <a:rPr lang="en-US" altLang="en-US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@TISScotland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79B90D-0034-4117-84C2-028CF29F98D3}"/>
              </a:ext>
            </a:extLst>
          </p:cNvPr>
          <p:cNvSpPr/>
          <p:nvPr/>
        </p:nvSpPr>
        <p:spPr bwMode="auto">
          <a:xfrm>
            <a:off x="1594384" y="23697"/>
            <a:ext cx="4644008" cy="6519455"/>
          </a:xfrm>
          <a:prstGeom prst="rect">
            <a:avLst/>
          </a:prstGeom>
          <a:solidFill>
            <a:srgbClr val="E2E3E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b="1">
                <a:solidFill>
                  <a:srgbClr val="B71F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Fuel poverty </a:t>
            </a:r>
            <a:endParaRPr lang="en-US" altLang="en-US" sz="2400" b="1" dirty="0">
              <a:solidFill>
                <a:srgbClr val="B71F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19FD85-913B-449D-B338-20C0A9AB03C5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4164766" y="3269699"/>
            <a:ext cx="6395205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3600" b="1" dirty="0">
                <a:solidFill>
                  <a:srgbClr val="B71F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GB" alt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61% of tenants feel that their financial circumstances are worse now than prior to the pandemic</a:t>
            </a:r>
            <a:r>
              <a:rPr lang="en-GB" altLang="en-US" sz="3600" b="1" dirty="0">
                <a:solidFill>
                  <a:srgbClr val="B71F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GB" altLang="en-US" sz="3600" b="1" dirty="0">
              <a:solidFill>
                <a:srgbClr val="B71F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National Tenants Panel Survey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600" dirty="0">
              <a:solidFill>
                <a:srgbClr val="B71F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6F5CE8-5B55-4AD6-AA0F-279E150A445F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3916388" y="1340768"/>
            <a:ext cx="6408712" cy="490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80F30CCA-6CBF-430D-AC86-54F188D0AE3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3955068" y="864096"/>
            <a:ext cx="3797117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8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9E3B92-819F-42B5-9A4A-19EBA64B7D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73" r="81500" b="229"/>
          <a:stretch/>
        </p:blipFill>
        <p:spPr>
          <a:xfrm>
            <a:off x="1524001" y="-1"/>
            <a:ext cx="2157517" cy="654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41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61688"/>
          </a:xfrm>
          <a:prstGeom prst="rect">
            <a:avLst/>
          </a:prstGeom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9F80ACC3-CA31-42E2-B9C0-5BDA7A2E7F6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456040" y="980728"/>
            <a:ext cx="3816424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B71F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Title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E51AE1B9-3BA4-4CA4-8F9A-FC8535421296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456040" y="1989559"/>
            <a:ext cx="3816424" cy="3527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Bullet points;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Bullet points;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Bullet points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F80ACC3-CA31-42E2-B9C0-5BDA7A2E7F6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475348" y="1368152"/>
            <a:ext cx="3797117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Sub-title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9F80ACC3-CA31-42E2-B9C0-5BDA7A2E7F6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919537" y="6497960"/>
            <a:ext cx="3797117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Tweet us! </a:t>
            </a:r>
            <a:r>
              <a:rPr lang="en-US" altLang="en-US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@TISScotland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786CFC1C-66D8-49FC-886E-129C5718F866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456040" y="980728"/>
            <a:ext cx="3816424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B71F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Session Outline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E60DF499-15E9-4620-A9F8-FE97DEBA1CC7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456040" y="1484785"/>
            <a:ext cx="3816424" cy="403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scrutiny?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scrutiny is good for you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sz="2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Cunninghame</a:t>
            </a: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Scrutiny </a:t>
            </a:r>
            <a:r>
              <a:rPr lang="en-US" altLang="en-US" sz="2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F5458C-4A57-40AE-829E-98C81DD1BC1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919537" y="6497960"/>
            <a:ext cx="3797117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Tweet us! </a:t>
            </a:r>
            <a:r>
              <a:rPr lang="en-US" altLang="en-US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@TISScotland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678CBA-27C1-422D-B9A9-5C0A26286080}"/>
              </a:ext>
            </a:extLst>
          </p:cNvPr>
          <p:cNvSpPr/>
          <p:nvPr/>
        </p:nvSpPr>
        <p:spPr bwMode="auto">
          <a:xfrm>
            <a:off x="1511072" y="1"/>
            <a:ext cx="9361040" cy="6538877"/>
          </a:xfrm>
          <a:prstGeom prst="rect">
            <a:avLst/>
          </a:prstGeom>
          <a:solidFill>
            <a:srgbClr val="E2E3E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F8C976-62CC-4FBE-AD0F-35E5EE052EA1}"/>
              </a:ext>
            </a:extLst>
          </p:cNvPr>
          <p:cNvSpPr txBox="1"/>
          <p:nvPr/>
        </p:nvSpPr>
        <p:spPr>
          <a:xfrm>
            <a:off x="2027549" y="196101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3600" b="1" dirty="0">
                <a:solidFill>
                  <a:srgbClr val="B71F47"/>
                </a:solidFill>
                <a:latin typeface="Calibri   "/>
              </a:rPr>
              <a:t>Can we afford our homes?</a:t>
            </a:r>
            <a:endParaRPr lang="en-US" sz="3600" b="1" dirty="0">
              <a:solidFill>
                <a:srgbClr val="9E1E39"/>
              </a:solidFill>
              <a:latin typeface="Calibri   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8C2D209D-21C3-47F8-91FC-F4CDF4CFA28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2027549" y="1233116"/>
            <a:ext cx="8460940" cy="4391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“More than two thirds of tenants</a:t>
            </a:r>
            <a:r>
              <a:rPr lang="en-GB" altLang="en-US" sz="2200" b="1" dirty="0">
                <a:solidFill>
                  <a:srgbClr val="B71F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(71%) </a:t>
            </a:r>
            <a:r>
              <a:rPr lang="en-GB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were concerned about </a:t>
            </a:r>
            <a:r>
              <a:rPr lang="en-GB" altLang="en-US" sz="2200" b="1" dirty="0">
                <a:solidFill>
                  <a:srgbClr val="B71F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 affordability of their rent</a:t>
            </a:r>
            <a:r>
              <a:rPr lang="en-GB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2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“Real concerns about </a:t>
            </a:r>
            <a:r>
              <a:rPr lang="en-GB" altLang="en-US" sz="2200" b="1" dirty="0">
                <a:solidFill>
                  <a:srgbClr val="B71F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lowering housing standards </a:t>
            </a:r>
            <a:r>
              <a:rPr lang="en-GB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rent controls applied”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2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“Strong framework for tenants and housing organisations</a:t>
            </a:r>
            <a:r>
              <a:rPr lang="en-GB" altLang="en-US" sz="2200" b="1" dirty="0">
                <a:solidFill>
                  <a:srgbClr val="B71F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working together to set affordable rents</a:t>
            </a:r>
            <a:r>
              <a:rPr lang="en-GB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2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GB" altLang="en-US" sz="2200" b="1" dirty="0">
                <a:solidFill>
                  <a:srgbClr val="B71F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Hardship support needed </a:t>
            </a:r>
            <a:r>
              <a:rPr lang="en-GB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especially for tenants who do not receive any support with rents”</a:t>
            </a:r>
          </a:p>
        </p:txBody>
      </p:sp>
    </p:spTree>
    <p:extLst>
      <p:ext uri="{BB962C8B-B14F-4D97-AF65-F5344CB8AC3E}">
        <p14:creationId xmlns:p14="http://schemas.microsoft.com/office/powerpoint/2010/main" val="28063089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61688"/>
          </a:xfrm>
          <a:prstGeom prst="rect">
            <a:avLst/>
          </a:prstGeom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9F80ACC3-CA31-42E2-B9C0-5BDA7A2E7F6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456040" y="980728"/>
            <a:ext cx="3816424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B71F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Title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E51AE1B9-3BA4-4CA4-8F9A-FC8535421296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456040" y="1989559"/>
            <a:ext cx="3816424" cy="3527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Bullet points;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Bullet points;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Bullet points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F80ACC3-CA31-42E2-B9C0-5BDA7A2E7F6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475348" y="1368152"/>
            <a:ext cx="3797117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Sub-title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9F80ACC3-CA31-42E2-B9C0-5BDA7A2E7F6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919537" y="6497960"/>
            <a:ext cx="3797117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Tweet us! </a:t>
            </a:r>
            <a:r>
              <a:rPr lang="en-US" altLang="en-US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@TISScotland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603D53-BB39-4BF8-8196-7AC99EFB9A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61688"/>
          </a:xfrm>
          <a:prstGeom prst="rect">
            <a:avLst/>
          </a:prstGeom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786CFC1C-66D8-49FC-886E-129C5718F866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456040" y="980728"/>
            <a:ext cx="3816424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B71F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Session Outline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E60DF499-15E9-4620-A9F8-FE97DEBA1CC7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456040" y="1484785"/>
            <a:ext cx="3816424" cy="403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scrutiny?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scrutiny is good for you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sz="2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Cunninghame</a:t>
            </a: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Scrutiny </a:t>
            </a:r>
            <a:r>
              <a:rPr lang="en-US" altLang="en-US" sz="2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F5458C-4A57-40AE-829E-98C81DD1BC1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919537" y="6497960"/>
            <a:ext cx="3797117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Tweet us! </a:t>
            </a:r>
            <a:r>
              <a:rPr lang="en-US" altLang="en-US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@TISScotland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678CBA-27C1-422D-B9A9-5C0A26286080}"/>
              </a:ext>
            </a:extLst>
          </p:cNvPr>
          <p:cNvSpPr/>
          <p:nvPr/>
        </p:nvSpPr>
        <p:spPr bwMode="auto">
          <a:xfrm>
            <a:off x="1415480" y="-40918"/>
            <a:ext cx="9361040" cy="6584069"/>
          </a:xfrm>
          <a:prstGeom prst="rect">
            <a:avLst/>
          </a:prstGeom>
          <a:solidFill>
            <a:srgbClr val="E2E3E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F8C976-62CC-4FBE-AD0F-35E5EE052EA1}"/>
              </a:ext>
            </a:extLst>
          </p:cNvPr>
          <p:cNvSpPr txBox="1"/>
          <p:nvPr/>
        </p:nvSpPr>
        <p:spPr>
          <a:xfrm>
            <a:off x="4077053" y="176019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3600" b="1" dirty="0">
                <a:solidFill>
                  <a:srgbClr val="B71F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Fuel poverty </a:t>
            </a:r>
            <a:endParaRPr lang="en-US" altLang="en-US" sz="3600" b="1" dirty="0">
              <a:solidFill>
                <a:srgbClr val="B71F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8C2D209D-21C3-47F8-91FC-F4CDF4CFA28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4077053" y="2599523"/>
            <a:ext cx="6264696" cy="4752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200" b="1" dirty="0">
                <a:solidFill>
                  <a:srgbClr val="B71F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24%</a:t>
            </a:r>
            <a:r>
              <a:rPr lang="en-GB" alt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households live in fuel poverty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2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Growing concern </a:t>
            </a:r>
            <a:r>
              <a:rPr lang="en-GB" altLang="en-US" sz="2200" b="1" dirty="0">
                <a:solidFill>
                  <a:srgbClr val="B71F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damp and mould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2200" b="1" dirty="0">
              <a:solidFill>
                <a:srgbClr val="B71F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Government </a:t>
            </a:r>
            <a:r>
              <a:rPr lang="en-GB" altLang="en-US" sz="2200" b="1" dirty="0">
                <a:solidFill>
                  <a:srgbClr val="B71F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intervention</a:t>
            </a:r>
            <a:r>
              <a:rPr lang="en-GB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needed</a:t>
            </a:r>
            <a:endParaRPr lang="en-US" altLang="en-US" sz="2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CC11C4-96F3-4207-BD07-131696CD35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73" r="81500" b="229"/>
          <a:stretch/>
        </p:blipFill>
        <p:spPr>
          <a:xfrm>
            <a:off x="1526724" y="-40919"/>
            <a:ext cx="2157517" cy="658406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EF3D753-5E59-4A05-90B1-3D7EEE256A40}"/>
              </a:ext>
            </a:extLst>
          </p:cNvPr>
          <p:cNvSpPr/>
          <p:nvPr/>
        </p:nvSpPr>
        <p:spPr>
          <a:xfrm>
            <a:off x="4077053" y="912525"/>
            <a:ext cx="61749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“More than half of respondents had experienced difficulty heating their home due to high energy costs”</a:t>
            </a:r>
          </a:p>
        </p:txBody>
      </p:sp>
    </p:spTree>
    <p:extLst>
      <p:ext uri="{BB962C8B-B14F-4D97-AF65-F5344CB8AC3E}">
        <p14:creationId xmlns:p14="http://schemas.microsoft.com/office/powerpoint/2010/main" val="28719512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0C9770C5-98E7-4A4A-B387-EFABE7CBD9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88"/>
            <a:ext cx="9144000" cy="6861688"/>
          </a:xfrm>
          <a:prstGeom prst="rect">
            <a:avLst/>
          </a:prstGeom>
        </p:spPr>
      </p:pic>
      <p:sp>
        <p:nvSpPr>
          <p:cNvPr id="50" name="Rectangle 9">
            <a:extLst>
              <a:ext uri="{FF2B5EF4-FFF2-40B4-BE49-F238E27FC236}">
                <a16:creationId xmlns:a16="http://schemas.microsoft.com/office/drawing/2014/main" id="{CB876B88-6B5F-4D40-8D4B-EBA59FAEFFA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456040" y="996016"/>
            <a:ext cx="3816424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B71F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Title</a:t>
            </a:r>
          </a:p>
        </p:txBody>
      </p:sp>
      <p:sp>
        <p:nvSpPr>
          <p:cNvPr id="51" name="Rectangle 10">
            <a:extLst>
              <a:ext uri="{FF2B5EF4-FFF2-40B4-BE49-F238E27FC236}">
                <a16:creationId xmlns:a16="http://schemas.microsoft.com/office/drawing/2014/main" id="{1EC4CEB9-3F25-47CF-95DC-5F74C4EEEA8F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456040" y="2004847"/>
            <a:ext cx="3816424" cy="3527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Bullet points;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Bullet points;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Bullet points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2" name="Rectangle 9">
            <a:extLst>
              <a:ext uri="{FF2B5EF4-FFF2-40B4-BE49-F238E27FC236}">
                <a16:creationId xmlns:a16="http://schemas.microsoft.com/office/drawing/2014/main" id="{C42CB549-2AAF-431D-83BB-DABAB9291CAA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475348" y="1383440"/>
            <a:ext cx="3797117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Sub-title</a:t>
            </a:r>
          </a:p>
        </p:txBody>
      </p:sp>
      <p:sp>
        <p:nvSpPr>
          <p:cNvPr id="53" name="Rectangle 9">
            <a:extLst>
              <a:ext uri="{FF2B5EF4-FFF2-40B4-BE49-F238E27FC236}">
                <a16:creationId xmlns:a16="http://schemas.microsoft.com/office/drawing/2014/main" id="{33A849B2-6A9F-4B7A-9D37-49745A648573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919537" y="6513248"/>
            <a:ext cx="3797117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Tweet us! </a:t>
            </a:r>
            <a:r>
              <a:rPr lang="en-US" altLang="en-US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@TISScotland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B9E0FB3D-5080-42F9-8890-F4C307F8F8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88"/>
            <a:ext cx="9144000" cy="6861688"/>
          </a:xfrm>
          <a:prstGeom prst="rect">
            <a:avLst/>
          </a:prstGeom>
        </p:spPr>
      </p:pic>
      <p:sp>
        <p:nvSpPr>
          <p:cNvPr id="55" name="Rectangle 9">
            <a:extLst>
              <a:ext uri="{FF2B5EF4-FFF2-40B4-BE49-F238E27FC236}">
                <a16:creationId xmlns:a16="http://schemas.microsoft.com/office/drawing/2014/main" id="{41971EC3-551D-40CF-A5B0-52CD75178F0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456040" y="996016"/>
            <a:ext cx="3816424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B71F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Session Outline</a:t>
            </a:r>
          </a:p>
        </p:txBody>
      </p:sp>
      <p:sp>
        <p:nvSpPr>
          <p:cNvPr id="56" name="Rectangle 10">
            <a:extLst>
              <a:ext uri="{FF2B5EF4-FFF2-40B4-BE49-F238E27FC236}">
                <a16:creationId xmlns:a16="http://schemas.microsoft.com/office/drawing/2014/main" id="{2ACB134C-104F-4914-B48C-11413D33BCCB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456040" y="1500073"/>
            <a:ext cx="3816424" cy="403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scrutiny?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scrutiny is good for you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sz="2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Cunninghame</a:t>
            </a: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Scrutiny </a:t>
            </a:r>
            <a:r>
              <a:rPr lang="en-US" altLang="en-US" sz="2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54BED79-9D17-46DF-B178-30107322B289}"/>
              </a:ext>
            </a:extLst>
          </p:cNvPr>
          <p:cNvSpPr/>
          <p:nvPr/>
        </p:nvSpPr>
        <p:spPr bwMode="auto">
          <a:xfrm>
            <a:off x="1415480" y="-25630"/>
            <a:ext cx="9361040" cy="6538877"/>
          </a:xfrm>
          <a:prstGeom prst="rect">
            <a:avLst/>
          </a:prstGeom>
          <a:solidFill>
            <a:srgbClr val="E2E3E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97E2A57-6D41-471F-9715-123FEBE8F101}"/>
              </a:ext>
            </a:extLst>
          </p:cNvPr>
          <p:cNvSpPr txBox="1"/>
          <p:nvPr/>
        </p:nvSpPr>
        <p:spPr>
          <a:xfrm>
            <a:off x="2027549" y="211389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srgbClr val="9E1E39"/>
              </a:solidFill>
              <a:latin typeface="Calibri   "/>
            </a:endParaRPr>
          </a:p>
        </p:txBody>
      </p:sp>
      <p:sp>
        <p:nvSpPr>
          <p:cNvPr id="60" name="Rectangle 10">
            <a:extLst>
              <a:ext uri="{FF2B5EF4-FFF2-40B4-BE49-F238E27FC236}">
                <a16:creationId xmlns:a16="http://schemas.microsoft.com/office/drawing/2014/main" id="{83CF35D2-8D6B-41B1-8E0E-916A448F604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2027549" y="1248404"/>
            <a:ext cx="8460940" cy="4391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2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9F80ACC3-CA31-42E2-B9C0-5BDA7A2E7F6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456040" y="980728"/>
            <a:ext cx="4104456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600" b="1" dirty="0">
              <a:solidFill>
                <a:srgbClr val="B71F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E51AE1B9-3BA4-4CA4-8F9A-FC8535421296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456040" y="1989559"/>
            <a:ext cx="3816424" cy="3527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F80ACC3-CA31-42E2-B9C0-5BDA7A2E7F6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475348" y="1368152"/>
            <a:ext cx="3797117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8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9F80ACC3-CA31-42E2-B9C0-5BDA7A2E7F6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703513" y="6528535"/>
            <a:ext cx="3797117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Tweet us! </a:t>
            </a:r>
            <a:r>
              <a:rPr lang="en-US" altLang="en-US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@TISScotland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CA543767-ECF0-487C-87E6-5DEEB56D38B3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456040" y="980728"/>
            <a:ext cx="3816424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600" b="1" dirty="0">
              <a:solidFill>
                <a:srgbClr val="B71F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D6D2762E-9C4B-4C87-B046-BC94C90CDA21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456040" y="1989559"/>
            <a:ext cx="3816424" cy="3527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Bullet points;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Bullet points;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Bullet points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E5E184-7949-4552-8400-7A7C2D0DADC9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475348" y="1368152"/>
            <a:ext cx="3797117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8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CEA7C04F-E3E4-445A-8FA2-B9E375F50152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456040" y="980728"/>
            <a:ext cx="3816424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600" b="1" dirty="0">
              <a:solidFill>
                <a:srgbClr val="B71F4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5BB86B6B-054D-4F27-8C85-98EC1CA29737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456040" y="1484785"/>
            <a:ext cx="3816424" cy="403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0F2524-BBED-442E-95A7-BA3E57918DAD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919537" y="6497960"/>
            <a:ext cx="3797117" cy="38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E687C24-65D1-4477-9685-E330330478DB}"/>
              </a:ext>
            </a:extLst>
          </p:cNvPr>
          <p:cNvSpPr/>
          <p:nvPr/>
        </p:nvSpPr>
        <p:spPr bwMode="auto">
          <a:xfrm>
            <a:off x="1524000" y="1854159"/>
            <a:ext cx="9144000" cy="4692113"/>
          </a:xfrm>
          <a:prstGeom prst="rect">
            <a:avLst/>
          </a:prstGeom>
          <a:solidFill>
            <a:srgbClr val="E2E3E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0AD4F0-AE19-48B5-8C71-7BBAB1DDE1A1}"/>
              </a:ext>
            </a:extLst>
          </p:cNvPr>
          <p:cNvSpPr txBox="1"/>
          <p:nvPr/>
        </p:nvSpPr>
        <p:spPr>
          <a:xfrm>
            <a:off x="2027548" y="49791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3600" b="1" dirty="0">
                <a:solidFill>
                  <a:srgbClr val="B71F47"/>
                </a:solidFill>
                <a:latin typeface="Calibri   "/>
              </a:rPr>
              <a:t>Are we doing enough?</a:t>
            </a:r>
            <a:endParaRPr lang="en-US" sz="3600" b="1" dirty="0">
              <a:solidFill>
                <a:srgbClr val="9E1E39"/>
              </a:solidFill>
              <a:latin typeface="Calibri   "/>
            </a:endParaRP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8A248CA0-F29E-4C23-9C3F-D390A6D4A30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2027549" y="1233116"/>
            <a:ext cx="8460940" cy="4391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sz="2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A802D9-40E5-44F6-B707-BB16C895C787}"/>
              </a:ext>
            </a:extLst>
          </p:cNvPr>
          <p:cNvSpPr/>
          <p:nvPr/>
        </p:nvSpPr>
        <p:spPr>
          <a:xfrm>
            <a:off x="2027548" y="841749"/>
            <a:ext cx="89099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“There has never been a more important time for tenants and housing organisations to work together” </a:t>
            </a:r>
            <a:endParaRPr lang="en-US" altLang="en-US" sz="2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A1BAEDB-22DC-4C47-9E5C-B347E1766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562" y="1844515"/>
            <a:ext cx="9251988" cy="468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55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8C928-E5E3-4772-8802-5828291F3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86" y="322034"/>
            <a:ext cx="11417643" cy="777302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An effective enabling framework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291ED11-52C3-730E-A315-7741E11FE4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728" y="758976"/>
            <a:ext cx="6260272" cy="534004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8EAB33E-A9A2-94D7-51BA-3C82A62A570C}"/>
              </a:ext>
            </a:extLst>
          </p:cNvPr>
          <p:cNvSpPr/>
          <p:nvPr/>
        </p:nvSpPr>
        <p:spPr>
          <a:xfrm>
            <a:off x="474356" y="4108784"/>
            <a:ext cx="5457372" cy="2316724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GB" sz="2000" b="1" dirty="0">
                <a:ea typeface="Franklin Gothic Book" panose="020B0503020102020204" pitchFamily="34" charset="0"/>
                <a:cs typeface="Times New Roman" panose="02020603050405020304" pitchFamily="18" charset="0"/>
              </a:rPr>
              <a:t>We need:</a:t>
            </a:r>
            <a:endParaRPr lang="en-GB" sz="2000" b="1" dirty="0">
              <a:effectLst/>
              <a:ea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ea typeface="Franklin Gothic Book" panose="020B0503020102020204" pitchFamily="34" charset="0"/>
                <a:cs typeface="Times New Roman" panose="02020603050405020304" pitchFamily="18" charset="0"/>
              </a:rPr>
              <a:t>People to be moving ahead of regulations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GB" sz="2000" dirty="0">
                <a:ea typeface="Franklin Gothic Book" panose="020B0503020102020204" pitchFamily="34" charset="0"/>
                <a:cs typeface="Times New Roman" panose="02020603050405020304" pitchFamily="18" charset="0"/>
              </a:rPr>
              <a:t>and</a:t>
            </a:r>
            <a:endParaRPr lang="en-GB" sz="2000" dirty="0">
              <a:effectLst/>
              <a:ea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ea typeface="Franklin Gothic Book" panose="020B0503020102020204" pitchFamily="34" charset="0"/>
                <a:cs typeface="Times New Roman" panose="02020603050405020304" pitchFamily="18" charset="0"/>
              </a:rPr>
              <a:t>People to WANT to improve their homes as well as being required to do so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59DD23-35D0-D999-313C-E61C5A95A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0905" y="208985"/>
            <a:ext cx="1732060" cy="2441297"/>
          </a:xfrm>
          <a:prstGeom prst="rect">
            <a:avLst/>
          </a:prstGeom>
          <a:solidFill>
            <a:schemeClr val="tx1"/>
          </a:solidFill>
          <a:ln w="15875">
            <a:solidFill>
              <a:srgbClr val="002060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878343C-0C6A-F74E-BD99-9812605F856B}"/>
              </a:ext>
            </a:extLst>
          </p:cNvPr>
          <p:cNvSpPr/>
          <p:nvPr/>
        </p:nvSpPr>
        <p:spPr>
          <a:xfrm>
            <a:off x="474355" y="986588"/>
            <a:ext cx="5457371" cy="2737185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000" b="1" dirty="0"/>
              <a:t>EHA Recommended Regulations</a:t>
            </a:r>
          </a:p>
          <a:p>
            <a:pPr algn="ctr"/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 renewable heat ready standard for existing homes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Zero emissions heat regulations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Phased approach for tenements </a:t>
            </a:r>
          </a:p>
        </p:txBody>
      </p:sp>
    </p:spTree>
    <p:extLst>
      <p:ext uri="{BB962C8B-B14F-4D97-AF65-F5344CB8AC3E}">
        <p14:creationId xmlns:p14="http://schemas.microsoft.com/office/powerpoint/2010/main" val="19547379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012" y="30833"/>
            <a:ext cx="9158988" cy="6872935"/>
          </a:xfrm>
          <a:prstGeom prst="rect">
            <a:avLst/>
          </a:prstGeom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B49E6FC4-6A9D-4E61-BAE6-FFC7B103CB50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384032" y="548680"/>
            <a:ext cx="510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B71F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A0890118-E25A-4054-B3B2-B0711211013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384032" y="1691680"/>
            <a:ext cx="5164138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Tenants Information Service</a:t>
            </a:r>
            <a:b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Clockwise, 77 Renfrew Street</a:t>
            </a:r>
            <a:b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Glasgow, G2 3BZ</a:t>
            </a:r>
            <a:b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T: </a:t>
            </a: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0141 248 1242 </a:t>
            </a:r>
            <a:r>
              <a:rPr lang="en-US" alt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E: </a:t>
            </a: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info@tis.org.uk </a:t>
            </a:r>
            <a:r>
              <a:rPr lang="en-US" alt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W: </a:t>
            </a: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tis.org.uk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6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6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0" b="1" dirty="0">
                <a:solidFill>
                  <a:srgbClr val="B71F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Tweet us! </a:t>
            </a: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@TISScotland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8DBB03-5BC0-4EC1-BEC5-4728958BA997}"/>
              </a:ext>
            </a:extLst>
          </p:cNvPr>
          <p:cNvSpPr/>
          <p:nvPr/>
        </p:nvSpPr>
        <p:spPr>
          <a:xfrm>
            <a:off x="1631505" y="6568312"/>
            <a:ext cx="19498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Tweet us! </a:t>
            </a:r>
            <a:r>
              <a:rPr lang="en-US" altLang="en-US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en-US" altLang="en-US" sz="14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TISScotland</a:t>
            </a:r>
            <a:endParaRPr lang="en-US" altLang="en-US" sz="1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4756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4">
            <a:extLst>
              <a:ext uri="{FF2B5EF4-FFF2-40B4-BE49-F238E27FC236}">
                <a16:creationId xmlns:a16="http://schemas.microsoft.com/office/drawing/2014/main" id="{4500942B-0D01-404B-AD1C-EAB2CB0E5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99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F79DFF-140E-4E01-834C-42FD800728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77200" y="6356371"/>
            <a:ext cx="2133600" cy="365125"/>
          </a:xfr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88DACAAA-F3DF-4DF5-A4DE-085AD7154FB4}" type="slidenum">
              <a:rPr lang="en-US">
                <a:solidFill>
                  <a:prstClr val="white">
                    <a:alpha val="70000"/>
                  </a:prstClr>
                </a:solidFill>
                <a:latin typeface="Calibri" pitchFamily="-107" charset="0"/>
                <a:ea typeface="ＭＳ Ｐゴシック" pitchFamily="-107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dirty="0">
              <a:solidFill>
                <a:prstClr val="white">
                  <a:alpha val="70000"/>
                </a:prstClr>
              </a:solidFill>
              <a:latin typeface="Calibri" pitchFamily="-107" charset="0"/>
              <a:ea typeface="ＭＳ Ｐゴシック" pitchFamily="-107" charset="-128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CAC7F8A-B5D1-4FF4-BB3B-67C578AD45EB}"/>
              </a:ext>
            </a:extLst>
          </p:cNvPr>
          <p:cNvCxnSpPr/>
          <p:nvPr/>
        </p:nvCxnSpPr>
        <p:spPr>
          <a:xfrm>
            <a:off x="2263775" y="0"/>
            <a:ext cx="0" cy="685800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765" name="Title 2">
            <a:extLst>
              <a:ext uri="{FF2B5EF4-FFF2-40B4-BE49-F238E27FC236}">
                <a16:creationId xmlns:a16="http://schemas.microsoft.com/office/drawing/2014/main" id="{4E98E56B-3110-42D9-ADB3-DC326F954C86}"/>
              </a:ext>
            </a:extLst>
          </p:cNvPr>
          <p:cNvSpPr txBox="1">
            <a:spLocks/>
          </p:cNvSpPr>
          <p:nvPr/>
        </p:nvSpPr>
        <p:spPr bwMode="auto">
          <a:xfrm>
            <a:off x="3032129" y="1817697"/>
            <a:ext cx="6896096" cy="322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92024" rIns="0" bIns="0"/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4800" dirty="0">
                <a:solidFill>
                  <a:prstClr val="white"/>
                </a:solidFill>
              </a:rPr>
              <a:t>Cost of Living Crisis: hardship and heartache</a:t>
            </a:r>
            <a:endParaRPr lang="en-US" sz="4800" dirty="0">
              <a:solidFill>
                <a:prstClr val="white"/>
              </a:solidFill>
            </a:endParaRPr>
          </a:p>
        </p:txBody>
      </p:sp>
      <p:sp>
        <p:nvSpPr>
          <p:cNvPr id="117766" name="TextBox 10">
            <a:extLst>
              <a:ext uri="{FF2B5EF4-FFF2-40B4-BE49-F238E27FC236}">
                <a16:creationId xmlns:a16="http://schemas.microsoft.com/office/drawing/2014/main" id="{EB7B8200-7B9F-4B51-94E5-BF5DD8606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4993" y="5149851"/>
            <a:ext cx="42703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b="1" dirty="0">
                <a:solidFill>
                  <a:prstClr val="white"/>
                </a:solidFill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www.eas.org.uk</a:t>
            </a:r>
            <a:endParaRPr lang="en-GB" altLang="en-US" b="1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prstClr val="white"/>
                </a:solidFill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#EssentialWarmth</a:t>
            </a:r>
            <a:endParaRPr lang="en-GB" altLang="en-US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117767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C20F33BF-6260-42D1-8C88-06DEF10C61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944" y="533400"/>
            <a:ext cx="149474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triped Right Arrow 55"/>
          <p:cNvSpPr/>
          <p:nvPr/>
        </p:nvSpPr>
        <p:spPr>
          <a:xfrm rot="19920920">
            <a:off x="7693692" y="5017156"/>
            <a:ext cx="375606" cy="231361"/>
          </a:xfrm>
          <a:prstGeom prst="stripedRightArrow">
            <a:avLst>
              <a:gd name="adj1" fmla="val 37968"/>
              <a:gd name="adj2" fmla="val 607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55" name="Striped Right Arrow 54"/>
          <p:cNvSpPr/>
          <p:nvPr/>
        </p:nvSpPr>
        <p:spPr>
          <a:xfrm rot="2476954">
            <a:off x="7735915" y="4257567"/>
            <a:ext cx="446041" cy="246897"/>
          </a:xfrm>
          <a:prstGeom prst="stripedRightArrow">
            <a:avLst>
              <a:gd name="adj1" fmla="val 37968"/>
              <a:gd name="adj2" fmla="val 607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52" name="Striped Right Arrow 51"/>
          <p:cNvSpPr/>
          <p:nvPr/>
        </p:nvSpPr>
        <p:spPr>
          <a:xfrm rot="2476954">
            <a:off x="6473169" y="4801829"/>
            <a:ext cx="372958" cy="227694"/>
          </a:xfrm>
          <a:prstGeom prst="stripedRightArrow">
            <a:avLst>
              <a:gd name="adj1" fmla="val 37968"/>
              <a:gd name="adj2" fmla="val 607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50" name="Striped Right Arrow 49"/>
          <p:cNvSpPr/>
          <p:nvPr/>
        </p:nvSpPr>
        <p:spPr>
          <a:xfrm rot="9134505">
            <a:off x="6502152" y="4075381"/>
            <a:ext cx="307941" cy="215141"/>
          </a:xfrm>
          <a:prstGeom prst="stripedRightArrow">
            <a:avLst>
              <a:gd name="adj1" fmla="val 37968"/>
              <a:gd name="adj2" fmla="val 607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4110025" y="4169574"/>
            <a:ext cx="400050" cy="9096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7958939" y="4376265"/>
            <a:ext cx="1250156" cy="816769"/>
          </a:xfrm>
          <a:prstGeom prst="cloud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1050" b="1">
                <a:solidFill>
                  <a:prstClr val="white"/>
                </a:solidFill>
                <a:latin typeface="Arial" panose="020B0604020202020204"/>
              </a:rPr>
              <a:t>ILLNESS</a:t>
            </a:r>
          </a:p>
        </p:txBody>
      </p:sp>
      <p:sp>
        <p:nvSpPr>
          <p:cNvPr id="45" name="Striped Right Arrow 44"/>
          <p:cNvSpPr/>
          <p:nvPr/>
        </p:nvSpPr>
        <p:spPr>
          <a:xfrm rot="7938241">
            <a:off x="6430375" y="2738928"/>
            <a:ext cx="817960" cy="172986"/>
          </a:xfrm>
          <a:prstGeom prst="stripedRightArrow">
            <a:avLst>
              <a:gd name="adj1" fmla="val 37968"/>
              <a:gd name="adj2" fmla="val 607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44" name="Striped Right Arrow 43"/>
          <p:cNvSpPr/>
          <p:nvPr/>
        </p:nvSpPr>
        <p:spPr>
          <a:xfrm rot="6767038">
            <a:off x="5803785" y="2514469"/>
            <a:ext cx="1067458" cy="169331"/>
          </a:xfrm>
          <a:prstGeom prst="stripedRightArrow">
            <a:avLst>
              <a:gd name="adj1" fmla="val 37968"/>
              <a:gd name="adj2" fmla="val 607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43" name="Striped Right Arrow 42"/>
          <p:cNvSpPr/>
          <p:nvPr/>
        </p:nvSpPr>
        <p:spPr>
          <a:xfrm rot="3394777">
            <a:off x="4612864" y="2514469"/>
            <a:ext cx="1067458" cy="169331"/>
          </a:xfrm>
          <a:prstGeom prst="stripedRightArrow">
            <a:avLst>
              <a:gd name="adj1" fmla="val 37968"/>
              <a:gd name="adj2" fmla="val 607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1" name="Striped Right Arrow 10"/>
          <p:cNvSpPr/>
          <p:nvPr/>
        </p:nvSpPr>
        <p:spPr>
          <a:xfrm rot="1485663">
            <a:off x="4372971" y="2845757"/>
            <a:ext cx="817959" cy="172985"/>
          </a:xfrm>
          <a:prstGeom prst="stripedRightArrow">
            <a:avLst>
              <a:gd name="adj1" fmla="val 37968"/>
              <a:gd name="adj2" fmla="val 607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2981314" y="2531146"/>
            <a:ext cx="1128713" cy="35123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FFFFFF"/>
                </a:solidFill>
                <a:latin typeface="Calibri"/>
              </a:rPr>
              <a:t>High fuel costs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5210988" y="1885934"/>
            <a:ext cx="1793081" cy="36909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FFFFFF"/>
                </a:solidFill>
                <a:latin typeface="Calibri"/>
              </a:rPr>
              <a:t>Energy inefficient homes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3904657" y="2000252"/>
            <a:ext cx="1113234" cy="35123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FFFFFF"/>
                </a:solidFill>
                <a:latin typeface="Calibri"/>
              </a:rPr>
              <a:t>Low incomes</a:t>
            </a: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7205186" y="2000252"/>
            <a:ext cx="1232297" cy="39891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err="1">
                <a:solidFill>
                  <a:srgbClr val="FFFFFF"/>
                </a:solidFill>
                <a:latin typeface="Calibri"/>
              </a:rPr>
              <a:t>Behaviour</a:t>
            </a:r>
            <a:endParaRPr lang="en-US" altLang="en-US" sz="1200" b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224" name="Rectangle 14"/>
          <p:cNvSpPr>
            <a:spLocks noChangeArrowheads="1"/>
          </p:cNvSpPr>
          <p:nvPr/>
        </p:nvSpPr>
        <p:spPr bwMode="auto">
          <a:xfrm>
            <a:off x="6788946" y="3577838"/>
            <a:ext cx="1321595" cy="669131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50" b="1">
                <a:solidFill>
                  <a:prstClr val="black"/>
                </a:solidFill>
                <a:latin typeface="Calibri"/>
              </a:rPr>
              <a:t>Don’t heat the home to an appropriate temperature</a:t>
            </a:r>
          </a:p>
        </p:txBody>
      </p:sp>
      <p:sp>
        <p:nvSpPr>
          <p:cNvPr id="9228" name="Rectangle 23"/>
          <p:cNvSpPr>
            <a:spLocks noChangeArrowheads="1"/>
          </p:cNvSpPr>
          <p:nvPr/>
        </p:nvSpPr>
        <p:spPr bwMode="auto">
          <a:xfrm>
            <a:off x="3764757" y="3577838"/>
            <a:ext cx="1152525" cy="669131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50" b="1">
                <a:solidFill>
                  <a:prstClr val="black"/>
                </a:solidFill>
                <a:latin typeface="Calibri"/>
              </a:rPr>
              <a:t>Heat the home to an appropriate temperature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159915" y="3186121"/>
            <a:ext cx="1993110" cy="912019"/>
            <a:chOff x="676270" y="3109913"/>
            <a:chExt cx="2657480" cy="1216025"/>
          </a:xfrm>
        </p:grpSpPr>
        <p:sp>
          <p:nvSpPr>
            <p:cNvPr id="9218" name="Rectangle 18"/>
            <p:cNvSpPr>
              <a:spLocks noChangeArrowheads="1"/>
            </p:cNvSpPr>
            <p:nvPr/>
          </p:nvSpPr>
          <p:spPr bwMode="auto">
            <a:xfrm>
              <a:off x="1406525" y="3109913"/>
              <a:ext cx="1927225" cy="18335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38100" algn="ctr">
              <a:noFill/>
              <a:round/>
              <a:headEnd/>
              <a:tailEnd type="triangle" w="med" len="med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altLang="en-US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endParaRPr>
            </a:p>
          </p:txBody>
        </p:sp>
        <p:sp>
          <p:nvSpPr>
            <p:cNvPr id="4" name="Curved Right Arrow 3"/>
            <p:cNvSpPr/>
            <p:nvPr/>
          </p:nvSpPr>
          <p:spPr>
            <a:xfrm>
              <a:off x="676270" y="3109913"/>
              <a:ext cx="730250" cy="1216025"/>
            </a:xfrm>
            <a:prstGeom prst="curved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prstClr val="black"/>
                </a:solidFill>
                <a:latin typeface="Arial" panose="020B0604020202020204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574636" y="3186121"/>
            <a:ext cx="2136691" cy="912019"/>
            <a:chOff x="5524499" y="3105150"/>
            <a:chExt cx="2848921" cy="1216025"/>
          </a:xfrm>
        </p:grpSpPr>
        <p:sp>
          <p:nvSpPr>
            <p:cNvPr id="35" name="Rectangle 18"/>
            <p:cNvSpPr>
              <a:spLocks noChangeArrowheads="1"/>
            </p:cNvSpPr>
            <p:nvPr/>
          </p:nvSpPr>
          <p:spPr bwMode="auto">
            <a:xfrm flipH="1">
              <a:off x="5524499" y="3105150"/>
              <a:ext cx="2118665" cy="18335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38100" algn="ctr">
              <a:noFill/>
              <a:round/>
              <a:headEnd/>
              <a:tailEnd type="triangle" w="med" len="med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GB" altLang="en-US">
                <a:solidFill>
                  <a:prstClr val="black"/>
                </a:solidFill>
                <a:latin typeface="Calibri"/>
                <a:ea typeface="ＭＳ Ｐゴシック" panose="020B0600070205080204" pitchFamily="34" charset="-128"/>
              </a:endParaRPr>
            </a:p>
          </p:txBody>
        </p:sp>
        <p:sp>
          <p:nvSpPr>
            <p:cNvPr id="36" name="Curved Right Arrow 35"/>
            <p:cNvSpPr/>
            <p:nvPr/>
          </p:nvSpPr>
          <p:spPr>
            <a:xfrm flipH="1">
              <a:off x="7643170" y="3105150"/>
              <a:ext cx="730250" cy="1216025"/>
            </a:xfrm>
            <a:prstGeom prst="curved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prstClr val="black"/>
                </a:solidFill>
                <a:latin typeface="Arial" panose="020B0604020202020204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5145881" y="3093253"/>
            <a:ext cx="1428750" cy="671513"/>
          </a:xfrm>
          <a:prstGeom prst="roundRect">
            <a:avLst/>
          </a:prstGeom>
          <a:solidFill>
            <a:schemeClr val="tx2">
              <a:lumMod val="2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b="1">
                <a:solidFill>
                  <a:prstClr val="white"/>
                </a:solidFill>
                <a:latin typeface="Arial" panose="020B0604020202020204"/>
              </a:rPr>
              <a:t>Fuel Poverty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07572" y="5124263"/>
            <a:ext cx="1053704" cy="39052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prstClr val="white"/>
                </a:solidFill>
                <a:latin typeface="Arial" panose="020B0604020202020204"/>
              </a:rPr>
              <a:t>Fuel Debt</a:t>
            </a:r>
          </a:p>
        </p:txBody>
      </p:sp>
      <p:sp>
        <p:nvSpPr>
          <p:cNvPr id="15" name="Oval 14"/>
          <p:cNvSpPr/>
          <p:nvPr/>
        </p:nvSpPr>
        <p:spPr>
          <a:xfrm>
            <a:off x="4530633" y="4191533"/>
            <a:ext cx="2561034" cy="766763"/>
          </a:xfrm>
          <a:prstGeom prst="ellips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prstClr val="white"/>
                </a:solidFill>
                <a:latin typeface="Arial" panose="020B0604020202020204"/>
              </a:rPr>
              <a:t>Condensation &amp; Dampness</a:t>
            </a:r>
          </a:p>
        </p:txBody>
      </p:sp>
      <p:sp>
        <p:nvSpPr>
          <p:cNvPr id="16" name="Cube 15"/>
          <p:cNvSpPr/>
          <p:nvPr/>
        </p:nvSpPr>
        <p:spPr>
          <a:xfrm>
            <a:off x="6778435" y="4868475"/>
            <a:ext cx="974933" cy="708422"/>
          </a:xfrm>
          <a:prstGeom prst="cube">
            <a:avLst/>
          </a:prstGeom>
          <a:solidFill>
            <a:srgbClr val="0066F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900" b="1">
                <a:solidFill>
                  <a:prstClr val="white"/>
                </a:solidFill>
                <a:latin typeface="Arial" panose="020B0604020202020204"/>
              </a:rPr>
              <a:t>Housing Disrepair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4461275" y="5301860"/>
            <a:ext cx="4250048" cy="565348"/>
            <a:chOff x="2392365" y="5926139"/>
            <a:chExt cx="5666730" cy="831850"/>
          </a:xfrm>
        </p:grpSpPr>
        <p:cxnSp>
          <p:nvCxnSpPr>
            <p:cNvPr id="30" name="Elbow Connector 29"/>
            <p:cNvCxnSpPr>
              <a:stCxn id="13" idx="3"/>
            </p:cNvCxnSpPr>
            <p:nvPr/>
          </p:nvCxnSpPr>
          <p:spPr>
            <a:xfrm>
              <a:off x="2392365" y="5952137"/>
              <a:ext cx="5666730" cy="805852"/>
            </a:xfrm>
            <a:prstGeom prst="bentConnector3">
              <a:avLst>
                <a:gd name="adj1" fmla="val 50000"/>
              </a:avLst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31" name="Straight Arrow Connector 9230"/>
            <p:cNvCxnSpPr/>
            <p:nvPr/>
          </p:nvCxnSpPr>
          <p:spPr>
            <a:xfrm flipV="1">
              <a:off x="8005762" y="5926139"/>
              <a:ext cx="0" cy="831850"/>
            </a:xfrm>
            <a:prstGeom prst="straightConnector1">
              <a:avLst/>
            </a:prstGeom>
            <a:ln w="25400">
              <a:prstDash val="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4345673" y="1364478"/>
            <a:ext cx="3404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525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b="1">
                <a:solidFill>
                  <a:srgbClr val="2B2B2B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/>
              </a:rPr>
              <a:t>Cau</a:t>
            </a:r>
            <a:r>
              <a:rPr lang="en-GB" b="1" spc="-8">
                <a:solidFill>
                  <a:srgbClr val="2B2B2B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/>
              </a:rPr>
              <a:t>s</a:t>
            </a:r>
            <a:r>
              <a:rPr lang="en-GB" b="1">
                <a:solidFill>
                  <a:srgbClr val="2B2B2B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/>
              </a:rPr>
              <a:t>es</a:t>
            </a:r>
            <a:r>
              <a:rPr lang="en-GB" b="1" spc="-19">
                <a:solidFill>
                  <a:srgbClr val="2B2B2B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/>
              </a:rPr>
              <a:t> and Effects </a:t>
            </a:r>
            <a:r>
              <a:rPr lang="en-GB" b="1">
                <a:solidFill>
                  <a:srgbClr val="2B2B2B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/>
              </a:rPr>
              <a:t>of</a:t>
            </a:r>
            <a:r>
              <a:rPr lang="en-GB" b="1" spc="-11">
                <a:solidFill>
                  <a:srgbClr val="2B2B2B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/>
              </a:rPr>
              <a:t> </a:t>
            </a:r>
            <a:r>
              <a:rPr lang="en-GB" b="1">
                <a:solidFill>
                  <a:srgbClr val="2B2B2B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/>
              </a:rPr>
              <a:t>Fuel</a:t>
            </a:r>
            <a:r>
              <a:rPr lang="en-GB" b="1" spc="-23">
                <a:solidFill>
                  <a:srgbClr val="2B2B2B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/>
              </a:rPr>
              <a:t> </a:t>
            </a:r>
            <a:r>
              <a:rPr lang="en-GB" b="1">
                <a:solidFill>
                  <a:srgbClr val="2B2B2B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/>
              </a:rPr>
              <a:t>Pov</a:t>
            </a:r>
            <a:r>
              <a:rPr lang="en-GB" b="1" spc="-11">
                <a:solidFill>
                  <a:srgbClr val="2B2B2B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/>
              </a:rPr>
              <a:t>e</a:t>
            </a:r>
            <a:r>
              <a:rPr lang="en-GB" b="1">
                <a:solidFill>
                  <a:srgbClr val="2B2B2B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/>
              </a:rPr>
              <a:t>rty</a:t>
            </a:r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7869567" y="2508341"/>
            <a:ext cx="1232297" cy="39891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FFFFFF"/>
                </a:solidFill>
                <a:latin typeface="Calibri"/>
              </a:rPr>
              <a:t>Under Occupancy</a:t>
            </a:r>
          </a:p>
        </p:txBody>
      </p:sp>
      <p:sp>
        <p:nvSpPr>
          <p:cNvPr id="33" name="Striped Right Arrow 32"/>
          <p:cNvSpPr/>
          <p:nvPr/>
        </p:nvSpPr>
        <p:spPr>
          <a:xfrm rot="7938241">
            <a:off x="7174810" y="2836394"/>
            <a:ext cx="613025" cy="188072"/>
          </a:xfrm>
          <a:prstGeom prst="stripedRightArrow">
            <a:avLst>
              <a:gd name="adj1" fmla="val 37968"/>
              <a:gd name="adj2" fmla="val 607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white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2838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5" grpId="0" animBg="1"/>
      <p:bldP spid="52" grpId="0" animBg="1"/>
      <p:bldP spid="50" grpId="0" animBg="1"/>
      <p:bldP spid="14" grpId="0" animBg="1"/>
      <p:bldP spid="12" grpId="0" animBg="1"/>
      <p:bldP spid="45" grpId="0" animBg="1"/>
      <p:bldP spid="44" grpId="0" animBg="1"/>
      <p:bldP spid="43" grpId="0" animBg="1"/>
      <p:bldP spid="11" grpId="0" animBg="1"/>
      <p:bldP spid="9220" grpId="0" animBg="1"/>
      <p:bldP spid="9221" grpId="0" animBg="1"/>
      <p:bldP spid="9222" grpId="0" animBg="1"/>
      <p:bldP spid="9223" grpId="0" animBg="1"/>
      <p:bldP spid="9224" grpId="0" animBg="1"/>
      <p:bldP spid="9228" grpId="0" animBg="1"/>
      <p:bldP spid="7" grpId="0" animBg="1"/>
      <p:bldP spid="13" grpId="0" animBg="1"/>
      <p:bldP spid="15" grpId="0" animBg="1"/>
      <p:bldP spid="16" grpId="0" animBg="1"/>
      <p:bldP spid="32" grpId="0" animBg="1"/>
      <p:bldP spid="3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F4BEA7-0651-4DEB-AA40-DDED8C369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175" y="671005"/>
            <a:ext cx="7315200" cy="745212"/>
          </a:xfrm>
        </p:spPr>
        <p:txBody>
          <a:bodyPr anchor="t">
            <a:normAutofit/>
          </a:bodyPr>
          <a:lstStyle/>
          <a:p>
            <a:pPr defTabSz="914318" fontAlgn="auto">
              <a:spcAft>
                <a:spcPts val="0"/>
              </a:spcAft>
              <a:defRPr/>
            </a:pPr>
            <a:r>
              <a:rPr lang="en-US" sz="3100"/>
              <a:t>Who is most likely to be affected?</a:t>
            </a:r>
          </a:p>
        </p:txBody>
      </p:sp>
      <p:pic>
        <p:nvPicPr>
          <p:cNvPr id="7" name="Picture 6" descr="page82image60120592">
            <a:extLst>
              <a:ext uri="{FF2B5EF4-FFF2-40B4-BE49-F238E27FC236}">
                <a16:creationId xmlns:a16="http://schemas.microsoft.com/office/drawing/2014/main" id="{FA2F9A21-7678-4C64-BF09-151C36CB1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4175" y="2092351"/>
            <a:ext cx="7315200" cy="389534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AC5F31-9965-48F1-A73E-9669E54176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00915" y="6418877"/>
            <a:ext cx="385301" cy="227164"/>
          </a:xfrm>
        </p:spPr>
        <p:txBody>
          <a:bodyPr wrap="square" rtlCol="0" anchor="ctr">
            <a:norm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>
                <a:latin typeface="Arial" panose="020B0604020202020204" pitchFamily="34" charset="0"/>
                <a:ea typeface="ＭＳ Ｐゴシック" panose="020B0600070205080204" pitchFamily="34" charset="-128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7432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900" y="1143001"/>
            <a:ext cx="5342310" cy="693356"/>
          </a:xfrm>
        </p:spPr>
        <p:txBody>
          <a:bodyPr>
            <a:normAutofit/>
          </a:bodyPr>
          <a:lstStyle/>
          <a:p>
            <a:r>
              <a:rPr lang="en-GB" sz="2700" b="1">
                <a:latin typeface="+mn-lt"/>
              </a:rPr>
              <a:t>Depends where you live?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7101" y="1943100"/>
            <a:ext cx="1928968" cy="228600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</a:rPr>
              <a:t>Income levels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</a:rPr>
              <a:t>House types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Fuel</a:t>
            </a:r>
            <a:r>
              <a:rPr lang="en-GB" sz="1800" dirty="0">
                <a:latin typeface="Calibri" panose="020F0502020204030204" pitchFamily="34" charset="0"/>
              </a:rPr>
              <a:t> availability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</a:rPr>
              <a:t>Local climate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</a:rPr>
              <a:t>Tenure</a:t>
            </a:r>
          </a:p>
          <a:p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68" y="3891948"/>
            <a:ext cx="1674019" cy="1842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0E8B2155-4F9D-D213-93C8-1933A072DE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1630614"/>
            <a:ext cx="3165884" cy="4103504"/>
          </a:xfrm>
        </p:spPr>
      </p:pic>
    </p:spTree>
    <p:extLst>
      <p:ext uri="{BB962C8B-B14F-4D97-AF65-F5344CB8AC3E}">
        <p14:creationId xmlns:p14="http://schemas.microsoft.com/office/powerpoint/2010/main" val="29721708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43B2834-261F-44B8-A928-FC512F5094DE}"/>
              </a:ext>
            </a:extLst>
          </p:cNvPr>
          <p:cNvGraphicFramePr>
            <a:graphicFrameLocks/>
          </p:cNvGraphicFramePr>
          <p:nvPr/>
        </p:nvGraphicFramePr>
        <p:xfrm>
          <a:off x="3406291" y="562717"/>
          <a:ext cx="6670695" cy="6072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293600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31459" y="325484"/>
            <a:ext cx="3996136" cy="1447680"/>
          </a:xfrm>
          <a:prstGeom prst="rect">
            <a:avLst/>
          </a:prstGeom>
        </p:spPr>
        <p:txBody>
          <a:bodyPr vert="horz" wrap="square" lIns="0" tIns="92559" rIns="0" bIns="0" rtlCol="0" anchor="t" anchorCtr="0">
            <a:spAutoFit/>
          </a:bodyPr>
          <a:lstStyle/>
          <a:p>
            <a:pPr marL="50959">
              <a:lnSpc>
                <a:spcPct val="100000"/>
              </a:lnSpc>
            </a:pPr>
            <a:r>
              <a:rPr b="1" dirty="0">
                <a:latin typeface="+mn-lt"/>
                <a:ea typeface="DotumChe" panose="020B0609000101010101" pitchFamily="49" charset="-127"/>
                <a:cs typeface="Arial"/>
              </a:rPr>
              <a:t>Where</a:t>
            </a:r>
            <a:r>
              <a:rPr b="1" spc="-11" dirty="0">
                <a:latin typeface="+mn-lt"/>
                <a:ea typeface="DotumChe" panose="020B0609000101010101" pitchFamily="49" charset="-127"/>
                <a:cs typeface="Arial"/>
              </a:rPr>
              <a:t> </a:t>
            </a:r>
            <a:r>
              <a:rPr b="1" dirty="0">
                <a:latin typeface="+mn-lt"/>
                <a:ea typeface="DotumChe" panose="020B0609000101010101" pitchFamily="49" charset="-127"/>
                <a:cs typeface="Arial"/>
              </a:rPr>
              <a:t>the</a:t>
            </a:r>
            <a:r>
              <a:rPr b="1" spc="-26" dirty="0">
                <a:latin typeface="+mn-lt"/>
                <a:ea typeface="DotumChe" panose="020B0609000101010101" pitchFamily="49" charset="-127"/>
                <a:cs typeface="Arial"/>
              </a:rPr>
              <a:t> </a:t>
            </a:r>
            <a:r>
              <a:rPr b="1" dirty="0">
                <a:latin typeface="+mn-lt"/>
                <a:ea typeface="DotumChe" panose="020B0609000101010101" pitchFamily="49" charset="-127"/>
                <a:cs typeface="Arial"/>
              </a:rPr>
              <a:t>he</a:t>
            </a:r>
            <a:r>
              <a:rPr b="1" spc="-11" dirty="0">
                <a:latin typeface="+mn-lt"/>
                <a:ea typeface="DotumChe" panose="020B0609000101010101" pitchFamily="49" charset="-127"/>
                <a:cs typeface="Arial"/>
              </a:rPr>
              <a:t>a</a:t>
            </a:r>
            <a:r>
              <a:rPr b="1" dirty="0">
                <a:latin typeface="+mn-lt"/>
                <a:ea typeface="DotumChe" panose="020B0609000101010101" pitchFamily="49" charset="-127"/>
                <a:cs typeface="Arial"/>
              </a:rPr>
              <a:t>t</a:t>
            </a:r>
            <a:r>
              <a:rPr b="1" spc="-11" dirty="0">
                <a:latin typeface="+mn-lt"/>
                <a:ea typeface="DotumChe" panose="020B0609000101010101" pitchFamily="49" charset="-127"/>
                <a:cs typeface="Arial"/>
              </a:rPr>
              <a:t> </a:t>
            </a:r>
            <a:r>
              <a:rPr b="1" dirty="0">
                <a:latin typeface="+mn-lt"/>
                <a:ea typeface="DotumChe" panose="020B0609000101010101" pitchFamily="49" charset="-127"/>
                <a:cs typeface="Arial"/>
              </a:rPr>
              <a:t>goes</a:t>
            </a:r>
          </a:p>
        </p:txBody>
      </p:sp>
      <p:sp>
        <p:nvSpPr>
          <p:cNvPr id="3" name="object 3"/>
          <p:cNvSpPr/>
          <p:nvPr/>
        </p:nvSpPr>
        <p:spPr>
          <a:xfrm>
            <a:off x="4777903" y="2141742"/>
            <a:ext cx="2926556" cy="32944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>
              <a:solidFill>
                <a:srgbClr val="2B2B2B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953248" y="1644841"/>
            <a:ext cx="1395881" cy="1248156"/>
            <a:chOff x="5714998" y="1066800"/>
            <a:chExt cx="1861173" cy="1664208"/>
          </a:xfrm>
        </p:grpSpPr>
        <p:sp>
          <p:nvSpPr>
            <p:cNvPr id="22" name="Down Arrow 21"/>
            <p:cNvSpPr/>
            <p:nvPr/>
          </p:nvSpPr>
          <p:spPr>
            <a:xfrm rot="10800000">
              <a:off x="5714998" y="1066800"/>
              <a:ext cx="913906" cy="1664208"/>
            </a:xfrm>
            <a:prstGeom prst="downArrow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880627" y="1865375"/>
              <a:ext cx="588194" cy="49244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b="1" dirty="0">
                  <a:solidFill>
                    <a:srgbClr val="FFFF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25</a:t>
              </a:r>
              <a:endParaRPr lang="en-GB" b="1" dirty="0">
                <a:solidFill>
                  <a:srgbClr val="2B2B2B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628904" y="1686807"/>
              <a:ext cx="947267" cy="49244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b="1">
                  <a:solidFill>
                    <a:srgbClr val="FF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Roof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096322" y="3135478"/>
            <a:ext cx="2769068" cy="486000"/>
            <a:chOff x="994804" y="3321281"/>
            <a:chExt cx="3080679" cy="648000"/>
          </a:xfrm>
        </p:grpSpPr>
        <p:sp>
          <p:nvSpPr>
            <p:cNvPr id="19" name="object 19"/>
            <p:cNvSpPr txBox="1"/>
            <p:nvPr/>
          </p:nvSpPr>
          <p:spPr>
            <a:xfrm>
              <a:off x="994804" y="3365338"/>
              <a:ext cx="886979" cy="369332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9525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b="1" spc="-53" dirty="0">
                  <a:solidFill>
                    <a:srgbClr val="FF0000"/>
                  </a:solidFill>
                  <a:latin typeface="Arial"/>
                  <a:ea typeface="ＭＳ Ｐゴシック" panose="020B0600070205080204" pitchFamily="34" charset="-128"/>
                  <a:cs typeface="Arial"/>
                </a:rPr>
                <a:t>W</a:t>
              </a:r>
              <a:r>
                <a:rPr b="1" dirty="0">
                  <a:solidFill>
                    <a:srgbClr val="FF0000"/>
                  </a:solidFill>
                  <a:latin typeface="Arial"/>
                  <a:ea typeface="ＭＳ Ｐゴシック" panose="020B0600070205080204" pitchFamily="34" charset="-128"/>
                  <a:cs typeface="Arial"/>
                </a:rPr>
                <a:t>alls</a:t>
              </a:r>
              <a:endParaRPr dirty="0">
                <a:solidFill>
                  <a:srgbClr val="FF0000"/>
                </a:solidFill>
                <a:latin typeface="Arial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36" name="Right Arrow 35"/>
            <p:cNvSpPr/>
            <p:nvPr/>
          </p:nvSpPr>
          <p:spPr>
            <a:xfrm rot="10800000">
              <a:off x="2203483" y="3321281"/>
              <a:ext cx="1872000" cy="648000"/>
            </a:xfrm>
            <a:prstGeom prst="rightArrow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3032900" y="3460614"/>
              <a:ext cx="481331" cy="369332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9525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b="1" spc="-4" dirty="0">
                  <a:solidFill>
                    <a:srgbClr val="FFFFFF"/>
                  </a:solidFill>
                  <a:latin typeface="Arial"/>
                  <a:ea typeface="ＭＳ Ｐゴシック" panose="020B0600070205080204" pitchFamily="34" charset="-128"/>
                  <a:cs typeface="Arial"/>
                </a:rPr>
                <a:t>35</a:t>
              </a:r>
              <a:endParaRPr dirty="0">
                <a:solidFill>
                  <a:srgbClr val="FFFFFF"/>
                </a:solidFill>
                <a:latin typeface="Arial"/>
                <a:ea typeface="ＭＳ Ｐゴシック" panose="020B0600070205080204" pitchFamily="34" charset="-128"/>
                <a:cs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838949" y="3834211"/>
            <a:ext cx="2926556" cy="499716"/>
            <a:chOff x="5445179" y="3969282"/>
            <a:chExt cx="4045428" cy="666287"/>
          </a:xfrm>
        </p:grpSpPr>
        <p:sp>
          <p:nvSpPr>
            <p:cNvPr id="45" name="Right Arrow 44"/>
            <p:cNvSpPr/>
            <p:nvPr/>
          </p:nvSpPr>
          <p:spPr>
            <a:xfrm>
              <a:off x="5445179" y="3969282"/>
              <a:ext cx="1842030" cy="666287"/>
            </a:xfrm>
            <a:prstGeom prst="rightArrow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6F8F8"/>
                </a:solidFill>
                <a:latin typeface="Arial" panose="020B0604020202020204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6182264" y="4176752"/>
              <a:ext cx="605907" cy="36933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b="1" spc="-4" dirty="0">
                  <a:solidFill>
                    <a:srgbClr val="FFFFFF"/>
                  </a:solidFill>
                  <a:latin typeface="Arial"/>
                  <a:ea typeface="ＭＳ Ｐゴシック" panose="020B0600070205080204" pitchFamily="34" charset="-128"/>
                  <a:cs typeface="Arial"/>
                </a:rPr>
                <a:t>10</a:t>
              </a:r>
              <a:endParaRPr dirty="0"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7420164" y="4221721"/>
              <a:ext cx="2070443" cy="36933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b="1" spc="-8" dirty="0">
                  <a:solidFill>
                    <a:srgbClr val="FF0000"/>
                  </a:solidFill>
                  <a:latin typeface="Arial"/>
                  <a:ea typeface="ＭＳ Ｐゴシック" panose="020B0600070205080204" pitchFamily="34" charset="-128"/>
                  <a:cs typeface="Arial"/>
                </a:rPr>
                <a:t>W</a:t>
              </a:r>
              <a:r>
                <a:rPr b="1" dirty="0">
                  <a:solidFill>
                    <a:srgbClr val="FF0000"/>
                  </a:solidFill>
                  <a:latin typeface="Arial"/>
                  <a:ea typeface="ＭＳ Ｐゴシック" panose="020B0600070205080204" pitchFamily="34" charset="-128"/>
                  <a:cs typeface="Arial"/>
                </a:rPr>
                <a:t>i</a:t>
              </a:r>
              <a:r>
                <a:rPr b="1" spc="4" dirty="0">
                  <a:solidFill>
                    <a:srgbClr val="FF0000"/>
                  </a:solidFill>
                  <a:latin typeface="Arial"/>
                  <a:ea typeface="ＭＳ Ｐゴシック" panose="020B0600070205080204" pitchFamily="34" charset="-128"/>
                  <a:cs typeface="Arial"/>
                </a:rPr>
                <a:t>n</a:t>
              </a:r>
              <a:r>
                <a:rPr b="1" dirty="0">
                  <a:solidFill>
                    <a:srgbClr val="FF0000"/>
                  </a:solidFill>
                  <a:latin typeface="Arial"/>
                  <a:ea typeface="ＭＳ Ｐゴシック" panose="020B0600070205080204" pitchFamily="34" charset="-128"/>
                  <a:cs typeface="Arial"/>
                </a:rPr>
                <a:t>dow</a:t>
              </a:r>
              <a:r>
                <a:rPr lang="en-GB" b="1" dirty="0">
                  <a:solidFill>
                    <a:srgbClr val="FF0000"/>
                  </a:solidFill>
                  <a:latin typeface="Arial"/>
                  <a:ea typeface="ＭＳ Ｐゴシック" panose="020B0600070205080204" pitchFamily="34" charset="-128"/>
                  <a:cs typeface="Arial"/>
                </a:rPr>
                <a:t>s</a:t>
              </a:r>
              <a:endParaRPr dirty="0">
                <a:solidFill>
                  <a:srgbClr val="FF0000"/>
                </a:solidFill>
                <a:latin typeface="Arial"/>
                <a:ea typeface="ＭＳ Ｐゴシック" panose="020B0600070205080204" pitchFamily="34" charset="-128"/>
                <a:cs typeface="Arial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383757" y="4654015"/>
            <a:ext cx="1743838" cy="1242257"/>
            <a:chOff x="4955674" y="5032865"/>
            <a:chExt cx="2325118" cy="1656343"/>
          </a:xfrm>
        </p:grpSpPr>
        <p:sp>
          <p:nvSpPr>
            <p:cNvPr id="31" name="TextBox 30"/>
            <p:cNvSpPr txBox="1"/>
            <p:nvPr/>
          </p:nvSpPr>
          <p:spPr>
            <a:xfrm>
              <a:off x="6094142" y="6063253"/>
              <a:ext cx="118665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FF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Floors</a:t>
              </a:r>
              <a:endParaRPr lang="en-GB" b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endParaRP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4955674" y="5032865"/>
              <a:ext cx="855965" cy="1656343"/>
              <a:chOff x="5353735" y="4973056"/>
              <a:chExt cx="855965" cy="1656343"/>
            </a:xfrm>
          </p:grpSpPr>
          <p:sp>
            <p:nvSpPr>
              <p:cNvPr id="48" name="Down Arrow 47"/>
              <p:cNvSpPr/>
              <p:nvPr/>
            </p:nvSpPr>
            <p:spPr>
              <a:xfrm>
                <a:off x="5353735" y="4973056"/>
                <a:ext cx="855965" cy="1656343"/>
              </a:xfrm>
              <a:prstGeom prst="downArrow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>
                  <a:solidFill>
                    <a:srgbClr val="FFFFFF"/>
                  </a:solidFill>
                  <a:latin typeface="Arial" panose="020B0604020202020204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476254" y="5486796"/>
                <a:ext cx="588194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b="1" dirty="0">
                    <a:solidFill>
                      <a:srgbClr val="FFFFFF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15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49E665-984A-A51E-1612-86B80115201C}"/>
              </a:ext>
            </a:extLst>
          </p:cNvPr>
          <p:cNvGrpSpPr/>
          <p:nvPr/>
        </p:nvGrpSpPr>
        <p:grpSpPr>
          <a:xfrm>
            <a:off x="2308340" y="3805149"/>
            <a:ext cx="2663469" cy="903169"/>
            <a:chOff x="784339" y="3805148"/>
            <a:chExt cx="2663469" cy="903169"/>
          </a:xfrm>
        </p:grpSpPr>
        <p:sp>
          <p:nvSpPr>
            <p:cNvPr id="14" name="object 14"/>
            <p:cNvSpPr/>
            <p:nvPr/>
          </p:nvSpPr>
          <p:spPr>
            <a:xfrm>
              <a:off x="1685926" y="3885555"/>
              <a:ext cx="1761882" cy="822762"/>
            </a:xfrm>
            <a:custGeom>
              <a:avLst/>
              <a:gdLst/>
              <a:ahLst/>
              <a:cxnLst/>
              <a:rect l="l" t="t" r="r" b="b"/>
              <a:pathLst>
                <a:path w="1871979" h="647700">
                  <a:moveTo>
                    <a:pt x="467868" y="0"/>
                  </a:moveTo>
                  <a:lnTo>
                    <a:pt x="0" y="323850"/>
                  </a:lnTo>
                  <a:lnTo>
                    <a:pt x="467868" y="647700"/>
                  </a:lnTo>
                  <a:lnTo>
                    <a:pt x="467868" y="485775"/>
                  </a:lnTo>
                  <a:lnTo>
                    <a:pt x="1871599" y="485775"/>
                  </a:lnTo>
                  <a:lnTo>
                    <a:pt x="1871599" y="161925"/>
                  </a:lnTo>
                  <a:lnTo>
                    <a:pt x="467868" y="161925"/>
                  </a:lnTo>
                  <a:lnTo>
                    <a:pt x="467868" y="0"/>
                  </a:lnTo>
                  <a:close/>
                </a:path>
              </a:pathLst>
            </a:custGeom>
            <a:solidFill>
              <a:srgbClr val="002060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>
                <a:solidFill>
                  <a:srgbClr val="2B2B2B"/>
                </a:solidFill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84339" y="3805148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b="1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Draughts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1B5A19E-2EAA-A3A1-08BB-E7B552CD55CE}"/>
                </a:ext>
              </a:extLst>
            </p:cNvPr>
            <p:cNvSpPr txBox="1"/>
            <p:nvPr/>
          </p:nvSpPr>
          <p:spPr>
            <a:xfrm>
              <a:off x="2484044" y="4115874"/>
              <a:ext cx="516792" cy="369332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FFFF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15</a:t>
              </a:r>
              <a:endParaRPr lang="en-GB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180052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28288" y="1091374"/>
            <a:ext cx="132024" cy="2210276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9525" defTabSz="685800">
              <a:lnSpc>
                <a:spcPts val="1069"/>
              </a:lnSpc>
              <a:defRPr/>
            </a:pPr>
            <a:r>
              <a:rPr sz="900"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E </a:t>
            </a:r>
            <a:r>
              <a:rPr sz="900" spc="-4"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N </a:t>
            </a:r>
            <a:r>
              <a:rPr sz="900"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E </a:t>
            </a:r>
            <a:r>
              <a:rPr sz="900" spc="-4"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R </a:t>
            </a:r>
            <a:r>
              <a:rPr sz="900"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G Y A </a:t>
            </a:r>
            <a:r>
              <a:rPr sz="900" spc="-4"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C </a:t>
            </a:r>
            <a:r>
              <a:rPr sz="900"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T I O </a:t>
            </a:r>
            <a:r>
              <a:rPr sz="900" spc="-4"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N </a:t>
            </a:r>
            <a:r>
              <a:rPr sz="900"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S </a:t>
            </a:r>
            <a:r>
              <a:rPr sz="900" spc="-4"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C </a:t>
            </a:r>
            <a:r>
              <a:rPr sz="900"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O T </a:t>
            </a:r>
            <a:r>
              <a:rPr sz="900" spc="-4"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L </a:t>
            </a:r>
            <a:r>
              <a:rPr sz="900"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A </a:t>
            </a:r>
            <a:r>
              <a:rPr sz="900" spc="-4"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N</a:t>
            </a:r>
            <a:r>
              <a:rPr sz="900" spc="-150"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 </a:t>
            </a:r>
            <a:r>
              <a:rPr sz="900" spc="-4"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D</a:t>
            </a:r>
            <a:endParaRPr sz="900">
              <a:solidFill>
                <a:prstClr val="black"/>
              </a:solidFill>
              <a:latin typeface="Arial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55233" y="1594961"/>
            <a:ext cx="4760119" cy="378950"/>
          </a:xfrm>
          <a:prstGeom prst="rect">
            <a:avLst/>
          </a:prstGeom>
        </p:spPr>
        <p:txBody>
          <a:bodyPr vert="horz" wrap="square" lIns="0" tIns="9525" rIns="0" bIns="0" rtlCol="0" anchor="t" anchorCtr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t>Support </a:t>
            </a:r>
            <a:r>
              <a:rPr spc="-4"/>
              <a:t>Programmes </a:t>
            </a:r>
            <a:r>
              <a:t>–</a:t>
            </a:r>
            <a:r>
              <a:rPr spc="-26"/>
              <a:t> </a:t>
            </a:r>
            <a:r>
              <a:rPr spc="-4"/>
              <a:t>Scotland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755232" y="2065062"/>
            <a:ext cx="5368766" cy="3183403"/>
          </a:xfrm>
          <a:prstGeom prst="rect">
            <a:avLst/>
          </a:prstGeom>
        </p:spPr>
        <p:txBody>
          <a:bodyPr vert="horz" wrap="square" lIns="0" tIns="61436" rIns="0" bIns="0" rtlCol="0">
            <a:spAutoFit/>
          </a:bodyPr>
          <a:lstStyle/>
          <a:p>
            <a:pPr marL="266700" indent="-257175" defTabSz="685800">
              <a:spcBef>
                <a:spcPts val="484"/>
              </a:spcBef>
              <a:buFontTx/>
              <a:buChar char="•"/>
              <a:tabLst>
                <a:tab pos="266224" algn="l"/>
                <a:tab pos="266700" algn="l"/>
              </a:tabLst>
              <a:defRPr/>
            </a:pPr>
            <a:r>
              <a:rPr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Home Energy </a:t>
            </a:r>
            <a:r>
              <a:rPr spc="-4"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Efficiency </a:t>
            </a:r>
            <a:r>
              <a:rPr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Programmes </a:t>
            </a:r>
            <a:r>
              <a:rPr spc="-4"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for</a:t>
            </a:r>
            <a:r>
              <a:rPr spc="-79"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 </a:t>
            </a:r>
            <a:r>
              <a:rPr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Scotland</a:t>
            </a:r>
            <a:endParaRPr>
              <a:solidFill>
                <a:prstClr val="black"/>
              </a:solidFill>
              <a:latin typeface="Arial"/>
              <a:ea typeface="ＭＳ Ｐゴシック" panose="020B0600070205080204" pitchFamily="34" charset="-128"/>
              <a:cs typeface="Arial"/>
            </a:endParaRPr>
          </a:p>
          <a:p>
            <a:pPr marL="609600" lvl="1" indent="-257175" defTabSz="685800">
              <a:spcBef>
                <a:spcPts val="405"/>
              </a:spcBef>
              <a:buFontTx/>
              <a:buChar char="•"/>
              <a:tabLst>
                <a:tab pos="609124" algn="l"/>
                <a:tab pos="609600" algn="l"/>
              </a:tabLst>
              <a:defRPr/>
            </a:pPr>
            <a:r>
              <a:rPr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Area-based</a:t>
            </a:r>
            <a:r>
              <a:rPr spc="-19"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 </a:t>
            </a:r>
            <a:r>
              <a:rPr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schemes</a:t>
            </a:r>
            <a:endParaRPr>
              <a:solidFill>
                <a:prstClr val="black"/>
              </a:solidFill>
              <a:latin typeface="Arial"/>
              <a:ea typeface="ＭＳ Ｐゴシック" panose="020B0600070205080204" pitchFamily="34" charset="-128"/>
              <a:cs typeface="Arial"/>
            </a:endParaRPr>
          </a:p>
          <a:p>
            <a:pPr marL="609600" lvl="1" indent="-257175" defTabSz="685800">
              <a:buFontTx/>
              <a:buChar char="•"/>
              <a:tabLst>
                <a:tab pos="609124" algn="l"/>
                <a:tab pos="609600" algn="l"/>
              </a:tabLst>
              <a:defRPr/>
            </a:pPr>
            <a:r>
              <a:rPr spc="-8"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Warmer </a:t>
            </a:r>
            <a:r>
              <a:rPr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Homes</a:t>
            </a:r>
            <a:r>
              <a:rPr spc="-49"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 </a:t>
            </a:r>
            <a:r>
              <a:rPr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Scotland</a:t>
            </a:r>
            <a:endParaRPr>
              <a:solidFill>
                <a:prstClr val="black"/>
              </a:solidFill>
              <a:latin typeface="Arial"/>
              <a:ea typeface="ＭＳ Ｐゴシック" panose="020B0600070205080204" pitchFamily="34" charset="-128"/>
              <a:cs typeface="Arial"/>
            </a:endParaRPr>
          </a:p>
          <a:p>
            <a:pPr marL="609600" lvl="1" indent="-257175" defTabSz="685800">
              <a:spcBef>
                <a:spcPts val="4"/>
              </a:spcBef>
              <a:buFontTx/>
              <a:buChar char="•"/>
              <a:tabLst>
                <a:tab pos="609124" algn="l"/>
                <a:tab pos="609600" algn="l"/>
              </a:tabLst>
              <a:defRPr/>
            </a:pPr>
            <a:r>
              <a:rPr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Home Energy Scotland </a:t>
            </a:r>
            <a:r>
              <a:rPr spc="-4"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Loan</a:t>
            </a:r>
            <a:r>
              <a:rPr spc="-26"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 </a:t>
            </a:r>
            <a:r>
              <a:rPr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Scheme</a:t>
            </a:r>
            <a:endParaRPr>
              <a:solidFill>
                <a:prstClr val="black"/>
              </a:solidFill>
              <a:latin typeface="Arial"/>
              <a:ea typeface="ＭＳ Ｐゴシック" panose="020B0600070205080204" pitchFamily="34" charset="-128"/>
              <a:cs typeface="Arial"/>
            </a:endParaRPr>
          </a:p>
          <a:p>
            <a:pPr marL="342900" lvl="1" defTabSz="685800">
              <a:spcBef>
                <a:spcPts val="4"/>
              </a:spcBef>
              <a:buClr>
                <a:srgbClr val="2B2B2B"/>
              </a:buClr>
              <a:buFont typeface="Arial"/>
              <a:buChar char="•"/>
              <a:defRPr/>
            </a:pPr>
            <a:endParaRPr sz="1875">
              <a:solidFill>
                <a:prstClr val="black"/>
              </a:solidFill>
              <a:latin typeface="Arial"/>
              <a:ea typeface="ＭＳ Ｐゴシック" panose="020B0600070205080204" pitchFamily="34" charset="-128"/>
              <a:cs typeface="Arial"/>
            </a:endParaRPr>
          </a:p>
          <a:p>
            <a:pPr marL="266700" indent="-257175" defTabSz="685800">
              <a:buFontTx/>
              <a:buChar char="•"/>
              <a:tabLst>
                <a:tab pos="266224" algn="l"/>
                <a:tab pos="266700" algn="l"/>
              </a:tabLst>
              <a:defRPr/>
            </a:pPr>
            <a:r>
              <a:rPr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Local </a:t>
            </a:r>
            <a:r>
              <a:rPr spc="-4"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Authority/Housing Provider</a:t>
            </a:r>
            <a:r>
              <a:rPr spc="-71"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 </a:t>
            </a:r>
            <a:r>
              <a:rPr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Projects</a:t>
            </a:r>
            <a:endParaRPr>
              <a:solidFill>
                <a:prstClr val="black"/>
              </a:solidFill>
              <a:latin typeface="Arial"/>
              <a:ea typeface="ＭＳ Ｐゴシック" panose="020B0600070205080204" pitchFamily="34" charset="-128"/>
              <a:cs typeface="Arial"/>
            </a:endParaRPr>
          </a:p>
          <a:p>
            <a:pPr defTabSz="685800">
              <a:spcBef>
                <a:spcPts val="8"/>
              </a:spcBef>
              <a:buClr>
                <a:srgbClr val="2B2B2B"/>
              </a:buClr>
              <a:buFont typeface="Arial"/>
              <a:buChar char="•"/>
              <a:defRPr/>
            </a:pPr>
            <a:endParaRPr sz="1875">
              <a:solidFill>
                <a:prstClr val="black"/>
              </a:solidFill>
              <a:latin typeface="Arial"/>
              <a:ea typeface="ＭＳ Ｐゴシック" panose="020B0600070205080204" pitchFamily="34" charset="-128"/>
              <a:cs typeface="Arial"/>
            </a:endParaRPr>
          </a:p>
          <a:p>
            <a:pPr marL="266700" indent="-257175" defTabSz="685800">
              <a:buFontTx/>
              <a:buChar char="•"/>
              <a:tabLst>
                <a:tab pos="266224" algn="l"/>
                <a:tab pos="266700" algn="l"/>
              </a:tabLst>
              <a:defRPr/>
            </a:pPr>
            <a:r>
              <a:rPr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Home Energy</a:t>
            </a:r>
            <a:r>
              <a:rPr spc="-8"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 </a:t>
            </a:r>
            <a:r>
              <a:rPr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Scotland</a:t>
            </a:r>
            <a:endParaRPr>
              <a:solidFill>
                <a:prstClr val="black"/>
              </a:solidFill>
              <a:latin typeface="Arial"/>
              <a:ea typeface="ＭＳ Ｐゴシック" panose="020B0600070205080204" pitchFamily="34" charset="-128"/>
              <a:cs typeface="Arial"/>
            </a:endParaRPr>
          </a:p>
          <a:p>
            <a:pPr marL="609600" lvl="1" indent="-257175" defTabSz="685800">
              <a:buFontTx/>
              <a:buChar char="•"/>
              <a:tabLst>
                <a:tab pos="609124" algn="l"/>
                <a:tab pos="609600" algn="l"/>
              </a:tabLst>
              <a:defRPr/>
            </a:pPr>
            <a:r>
              <a:rPr spc="-4"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Advice and</a:t>
            </a:r>
            <a:r>
              <a:rPr spc="15"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 </a:t>
            </a:r>
            <a:r>
              <a:rPr spc="-4"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information</a:t>
            </a:r>
            <a:endParaRPr>
              <a:solidFill>
                <a:prstClr val="black"/>
              </a:solidFill>
              <a:latin typeface="Arial"/>
              <a:ea typeface="ＭＳ Ｐゴシック" panose="020B0600070205080204" pitchFamily="34" charset="-128"/>
              <a:cs typeface="Arial"/>
            </a:endParaRPr>
          </a:p>
          <a:p>
            <a:pPr marL="609600" lvl="1" indent="-257175" defTabSz="685800">
              <a:buFontTx/>
              <a:buChar char="•"/>
              <a:tabLst>
                <a:tab pos="609124" algn="l"/>
                <a:tab pos="609600" algn="l"/>
              </a:tabLst>
              <a:defRPr/>
            </a:pPr>
            <a:r>
              <a:rPr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Referral and</a:t>
            </a:r>
            <a:r>
              <a:rPr spc="-23"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 </a:t>
            </a:r>
            <a:r>
              <a:rPr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signposting</a:t>
            </a:r>
            <a:endParaRPr>
              <a:solidFill>
                <a:prstClr val="black"/>
              </a:solidFill>
              <a:latin typeface="Arial"/>
              <a:ea typeface="ＭＳ Ｐゴシック" panose="020B0600070205080204" pitchFamily="34" charset="-128"/>
              <a:cs typeface="Arial"/>
            </a:endParaRPr>
          </a:p>
          <a:p>
            <a:pPr marL="1295400" lvl="2" indent="-257651" defTabSz="685800">
              <a:buFontTx/>
              <a:buChar char="•"/>
              <a:tabLst>
                <a:tab pos="1295400" algn="l"/>
                <a:tab pos="1295876" algn="l"/>
              </a:tabLst>
              <a:defRPr/>
            </a:pPr>
            <a:r>
              <a:rPr spc="-4"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inc. </a:t>
            </a:r>
            <a:r>
              <a:rPr spc="-8"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tariff </a:t>
            </a:r>
            <a:r>
              <a:rPr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checks, benefit</a:t>
            </a:r>
            <a:r>
              <a:rPr spc="-34"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 </a:t>
            </a:r>
            <a:r>
              <a:rPr>
                <a:solidFill>
                  <a:srgbClr val="2B2B2B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checks</a:t>
            </a:r>
            <a:endParaRPr>
              <a:solidFill>
                <a:prstClr val="black"/>
              </a:solidFill>
              <a:latin typeface="Arial"/>
              <a:ea typeface="ＭＳ Ｐゴシック" panose="020B0600070205080204" pitchFamily="34" charset="-128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2391CE-2838-1A4D-962B-E3B142F333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D8D877B3-D348-4611-9BDB-C5374591D951}" type="slidenum">
              <a:rPr lang="en-US">
                <a:solidFill>
                  <a:srgbClr val="2B2B2B">
                    <a:alpha val="70000"/>
                  </a:srgbClr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dirty="0">
              <a:solidFill>
                <a:srgbClr val="2B2B2B">
                  <a:alpha val="70000"/>
                </a:srgb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FB5943-B82A-6B47-8FC1-CD76AFAE7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Just and Fair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C621F1-1B19-6B42-83CF-495F34CB7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12" name="Picture Placeholder 11" descr="A picture containing indoor&#10;&#10;Description automatically generated">
            <a:extLst>
              <a:ext uri="{FF2B5EF4-FFF2-40B4-BE49-F238E27FC236}">
                <a16:creationId xmlns:a16="http://schemas.microsoft.com/office/drawing/2014/main" id="{D70A6FB1-0D28-5445-9F36-2A4181FF41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0" b="16620"/>
          <a:stretch>
            <a:fillRect/>
          </a:stretch>
        </p:blipFill>
        <p:spPr>
          <a:xfrm>
            <a:off x="7406878" y="0"/>
            <a:ext cx="3261122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133847-0C45-43EA-A4C3-134EC86F6A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0730" y="2378266"/>
            <a:ext cx="3151399" cy="310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42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8C928-E5E3-4772-8802-5828291F3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236" y="273752"/>
            <a:ext cx="11417643" cy="777302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Key stages of successful customer journeys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D809DAC-F527-E418-DD0A-360D0D9E97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0003118"/>
              </p:ext>
            </p:extLst>
          </p:nvPr>
        </p:nvGraphicFramePr>
        <p:xfrm>
          <a:off x="821574" y="940926"/>
          <a:ext cx="10548851" cy="1903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AF52E69-01B4-DB38-5016-AA08C7D55D09}"/>
              </a:ext>
            </a:extLst>
          </p:cNvPr>
          <p:cNvSpPr/>
          <p:nvPr/>
        </p:nvSpPr>
        <p:spPr>
          <a:xfrm>
            <a:off x="813423" y="2765629"/>
            <a:ext cx="2026799" cy="83958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Clarity and certainty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5F5B876-4997-318D-256F-3B8E47980167}"/>
              </a:ext>
            </a:extLst>
          </p:cNvPr>
          <p:cNvSpPr/>
          <p:nvPr/>
        </p:nvSpPr>
        <p:spPr>
          <a:xfrm>
            <a:off x="813421" y="3829660"/>
            <a:ext cx="2026799" cy="83958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National &amp; local campaigns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054ACA4-23BB-CCFA-F0DE-7016C9C9D138}"/>
              </a:ext>
            </a:extLst>
          </p:cNvPr>
          <p:cNvSpPr/>
          <p:nvPr/>
        </p:nvSpPr>
        <p:spPr>
          <a:xfrm>
            <a:off x="3632700" y="2762028"/>
            <a:ext cx="2067018" cy="55285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One-stop shops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BE2E34C-753A-4ACC-112F-7E0F74AAE8A4}"/>
              </a:ext>
            </a:extLst>
          </p:cNvPr>
          <p:cNvSpPr/>
          <p:nvPr/>
        </p:nvSpPr>
        <p:spPr>
          <a:xfrm>
            <a:off x="3632700" y="5606332"/>
            <a:ext cx="2067018" cy="83958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Building renovation passports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E7B4CEF-AFE1-E3A1-5371-50192AFFA5F4}"/>
              </a:ext>
            </a:extLst>
          </p:cNvPr>
          <p:cNvSpPr/>
          <p:nvPr/>
        </p:nvSpPr>
        <p:spPr>
          <a:xfrm>
            <a:off x="6539343" y="2765629"/>
            <a:ext cx="1903615" cy="83958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Project management/ coordination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F587270-D678-26A5-4A4E-25DC4730A4CF}"/>
              </a:ext>
            </a:extLst>
          </p:cNvPr>
          <p:cNvSpPr/>
          <p:nvPr/>
        </p:nvSpPr>
        <p:spPr>
          <a:xfrm>
            <a:off x="6539342" y="3780431"/>
            <a:ext cx="1903615" cy="118046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Local and cooperative approaches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64C7AD0-43B2-2FE8-E79B-EFA82A2CF7E4}"/>
              </a:ext>
            </a:extLst>
          </p:cNvPr>
          <p:cNvSpPr/>
          <p:nvPr/>
        </p:nvSpPr>
        <p:spPr>
          <a:xfrm>
            <a:off x="3632700" y="3422203"/>
            <a:ext cx="2114164" cy="207681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Digital platform: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dirty="0"/>
              <a:t>How-to guides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dirty="0" err="1"/>
              <a:t>Mgt</a:t>
            </a:r>
            <a:r>
              <a:rPr lang="en-GB" dirty="0"/>
              <a:t> of process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dirty="0"/>
              <a:t>QA docs &amp; logs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dirty="0"/>
              <a:t>Integrated financing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5FEF216-DB73-7F00-B548-DD0BCDC765E2}"/>
              </a:ext>
            </a:extLst>
          </p:cNvPr>
          <p:cNvSpPr/>
          <p:nvPr/>
        </p:nvSpPr>
        <p:spPr>
          <a:xfrm>
            <a:off x="9398839" y="2778090"/>
            <a:ext cx="1903615" cy="83958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Support to use new systems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2E12A3E-8A05-B411-326C-DB8768049262}"/>
              </a:ext>
            </a:extLst>
          </p:cNvPr>
          <p:cNvSpPr/>
          <p:nvPr/>
        </p:nvSpPr>
        <p:spPr>
          <a:xfrm>
            <a:off x="9398839" y="3863624"/>
            <a:ext cx="1903615" cy="83958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Access to redress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421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D1DE6D4-5528-6A9C-CFE9-9286CF07094E}"/>
              </a:ext>
            </a:extLst>
          </p:cNvPr>
          <p:cNvSpPr/>
          <p:nvPr/>
        </p:nvSpPr>
        <p:spPr>
          <a:xfrm>
            <a:off x="6690223" y="528999"/>
            <a:ext cx="4837521" cy="736205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One stop shops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E3A4988-D763-07AE-A538-29C418598366}"/>
              </a:ext>
            </a:extLst>
          </p:cNvPr>
          <p:cNvSpPr/>
          <p:nvPr/>
        </p:nvSpPr>
        <p:spPr>
          <a:xfrm>
            <a:off x="6690223" y="1687529"/>
            <a:ext cx="2355934" cy="102741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Proactive engagement with owners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700205A-B08E-61A7-F9CB-AB670B095456}"/>
              </a:ext>
            </a:extLst>
          </p:cNvPr>
          <p:cNvSpPr/>
          <p:nvPr/>
        </p:nvSpPr>
        <p:spPr>
          <a:xfrm>
            <a:off x="7868190" y="4269578"/>
            <a:ext cx="2355934" cy="102741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Guaranteed results and post-work monitoring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207A921-2627-047B-0961-D7DE89CC3C93}"/>
              </a:ext>
            </a:extLst>
          </p:cNvPr>
          <p:cNvSpPr/>
          <p:nvPr/>
        </p:nvSpPr>
        <p:spPr>
          <a:xfrm>
            <a:off x="6690223" y="3071972"/>
            <a:ext cx="2355934" cy="102741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Coordination of the renovation process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05F7727-B8E9-0D18-58E7-A20C81259E5E}"/>
              </a:ext>
            </a:extLst>
          </p:cNvPr>
          <p:cNvSpPr/>
          <p:nvPr/>
        </p:nvSpPr>
        <p:spPr>
          <a:xfrm>
            <a:off x="9171811" y="3071972"/>
            <a:ext cx="2355934" cy="102741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Long-term and affordable financing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3D98C5F-EAE5-20D7-CDAA-64BB22BCEF84}"/>
              </a:ext>
            </a:extLst>
          </p:cNvPr>
          <p:cNvSpPr/>
          <p:nvPr/>
        </p:nvSpPr>
        <p:spPr>
          <a:xfrm>
            <a:off x="9171811" y="1687529"/>
            <a:ext cx="2355934" cy="102741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Energy renovation and financial plans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4C24336-364D-6BCE-E5A1-3DC177900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51" y="485336"/>
            <a:ext cx="3276088" cy="46408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F200EF-24AD-FA2A-E998-94A79F3CA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9682" y="2064327"/>
            <a:ext cx="4871586" cy="454386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715031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D1DE6D4-5528-6A9C-CFE9-9286CF07094E}"/>
              </a:ext>
            </a:extLst>
          </p:cNvPr>
          <p:cNvSpPr/>
          <p:nvPr/>
        </p:nvSpPr>
        <p:spPr>
          <a:xfrm>
            <a:off x="468285" y="480482"/>
            <a:ext cx="6551628" cy="736205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Project management/coordination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E3A4988-D763-07AE-A538-29C418598366}"/>
              </a:ext>
            </a:extLst>
          </p:cNvPr>
          <p:cNvSpPr/>
          <p:nvPr/>
        </p:nvSpPr>
        <p:spPr>
          <a:xfrm>
            <a:off x="468285" y="1639012"/>
            <a:ext cx="3123414" cy="102741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Overcome tech. knowledge gaps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700205A-B08E-61A7-F9CB-AB670B095456}"/>
              </a:ext>
            </a:extLst>
          </p:cNvPr>
          <p:cNvSpPr/>
          <p:nvPr/>
        </p:nvSpPr>
        <p:spPr>
          <a:xfrm>
            <a:off x="468286" y="4407898"/>
            <a:ext cx="3123414" cy="102741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Lack of independence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207A921-2627-047B-0961-D7DE89CC3C93}"/>
              </a:ext>
            </a:extLst>
          </p:cNvPr>
          <p:cNvSpPr/>
          <p:nvPr/>
        </p:nvSpPr>
        <p:spPr>
          <a:xfrm>
            <a:off x="468285" y="3023455"/>
            <a:ext cx="3123414" cy="102741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Whole house approach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05F7727-B8E9-0D18-58E7-A20C81259E5E}"/>
              </a:ext>
            </a:extLst>
          </p:cNvPr>
          <p:cNvSpPr/>
          <p:nvPr/>
        </p:nvSpPr>
        <p:spPr>
          <a:xfrm>
            <a:off x="3896499" y="3023455"/>
            <a:ext cx="3123414" cy="102741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PAS2035?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3D98C5F-EAE5-20D7-CDAA-64BB22BCEF84}"/>
              </a:ext>
            </a:extLst>
          </p:cNvPr>
          <p:cNvSpPr/>
          <p:nvPr/>
        </p:nvSpPr>
        <p:spPr>
          <a:xfrm>
            <a:off x="3896499" y="1639012"/>
            <a:ext cx="3123414" cy="102741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Manage complexity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A667FD0-BAF3-2FB3-F1A3-33D705247525}"/>
              </a:ext>
            </a:extLst>
          </p:cNvPr>
          <p:cNvSpPr/>
          <p:nvPr/>
        </p:nvSpPr>
        <p:spPr>
          <a:xfrm>
            <a:off x="3896499" y="4407897"/>
            <a:ext cx="3123414" cy="102741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Challenge for small businesses</a:t>
            </a:r>
          </a:p>
        </p:txBody>
      </p:sp>
      <p:pic>
        <p:nvPicPr>
          <p:cNvPr id="17" name="Picture 16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CFD29EA9-5F58-2084-9136-BFB888E54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0036" y="-37833"/>
            <a:ext cx="4688005" cy="3125336"/>
          </a:xfrm>
          <a:prstGeom prst="rect">
            <a:avLst/>
          </a:prstGeom>
        </p:spPr>
      </p:pic>
      <p:pic>
        <p:nvPicPr>
          <p:cNvPr id="18" name="Picture 17" descr="A picture containing indoor&#10;&#10;Description automatically generated">
            <a:extLst>
              <a:ext uri="{FF2B5EF4-FFF2-40B4-BE49-F238E27FC236}">
                <a16:creationId xmlns:a16="http://schemas.microsoft.com/office/drawing/2014/main" id="{3AD5803C-B178-54D3-7C47-4E4B15A68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037" y="3352132"/>
            <a:ext cx="4688006" cy="263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14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12441-C760-CCF2-7EA4-DB4728776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86" y="322034"/>
            <a:ext cx="11417643" cy="592367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Building blocks for successful customer journeys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948DA7-A209-2FFF-E481-4DF8203CC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53" y="4106375"/>
            <a:ext cx="3145942" cy="279919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808CCC4-A0B4-A2B5-3B97-F9EB5512601C}"/>
              </a:ext>
            </a:extLst>
          </p:cNvPr>
          <p:cNvSpPr/>
          <p:nvPr/>
        </p:nvSpPr>
        <p:spPr>
          <a:xfrm>
            <a:off x="2085475" y="1159042"/>
            <a:ext cx="2341170" cy="147381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Effective awareness raising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3279DAE-887A-AE5E-C6B6-DAA5B5EDA177}"/>
              </a:ext>
            </a:extLst>
          </p:cNvPr>
          <p:cNvSpPr/>
          <p:nvPr/>
        </p:nvSpPr>
        <p:spPr>
          <a:xfrm>
            <a:off x="2101517" y="2809423"/>
            <a:ext cx="2341170" cy="147381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Building Renovation Passports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5312F28-365F-0BD7-8A8B-4A1FFED64E02}"/>
              </a:ext>
            </a:extLst>
          </p:cNvPr>
          <p:cNvSpPr/>
          <p:nvPr/>
        </p:nvSpPr>
        <p:spPr>
          <a:xfrm>
            <a:off x="6994359" y="4514146"/>
            <a:ext cx="2341170" cy="147381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Facilitation of demand aggregation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FF88BF1-634D-6C0E-EABD-ED22D3395432}"/>
              </a:ext>
            </a:extLst>
          </p:cNvPr>
          <p:cNvSpPr/>
          <p:nvPr/>
        </p:nvSpPr>
        <p:spPr>
          <a:xfrm>
            <a:off x="4547938" y="2809423"/>
            <a:ext cx="2341170" cy="147381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Post-installation support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ED0CAA-516F-D8CA-EE8B-317A4146FEE4}"/>
              </a:ext>
            </a:extLst>
          </p:cNvPr>
          <p:cNvSpPr/>
          <p:nvPr/>
        </p:nvSpPr>
        <p:spPr>
          <a:xfrm>
            <a:off x="4539917" y="1130969"/>
            <a:ext cx="2341170" cy="147381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One-stop shops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B8BC92D-2724-757C-0318-0F78B6A11A02}"/>
              </a:ext>
            </a:extLst>
          </p:cNvPr>
          <p:cNvSpPr/>
          <p:nvPr/>
        </p:nvSpPr>
        <p:spPr>
          <a:xfrm>
            <a:off x="6994359" y="1132974"/>
            <a:ext cx="2341170" cy="147381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Easy access to advice and support – digital and in person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6A2FE10-473F-9A31-D560-7A9AC89348F3}"/>
              </a:ext>
            </a:extLst>
          </p:cNvPr>
          <p:cNvSpPr/>
          <p:nvPr/>
        </p:nvSpPr>
        <p:spPr>
          <a:xfrm>
            <a:off x="6994359" y="2831431"/>
            <a:ext cx="2341170" cy="147381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Easy access to redress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7DCA543-ABA8-1217-C62F-837704DB7EAA}"/>
              </a:ext>
            </a:extLst>
          </p:cNvPr>
          <p:cNvSpPr/>
          <p:nvPr/>
        </p:nvSpPr>
        <p:spPr>
          <a:xfrm>
            <a:off x="9440780" y="2831431"/>
            <a:ext cx="2341170" cy="147381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Access to project management/ coordination services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DC98A56-804A-E778-A7BD-3D53410AE2D6}"/>
              </a:ext>
            </a:extLst>
          </p:cNvPr>
          <p:cNvSpPr/>
          <p:nvPr/>
        </p:nvSpPr>
        <p:spPr>
          <a:xfrm>
            <a:off x="9448801" y="1130969"/>
            <a:ext cx="2341170" cy="147381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Range of financial support mechanisms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9A29E6-8678-D090-D4EC-868278E65EB2}"/>
              </a:ext>
            </a:extLst>
          </p:cNvPr>
          <p:cNvSpPr/>
          <p:nvPr/>
        </p:nvSpPr>
        <p:spPr>
          <a:xfrm>
            <a:off x="4539917" y="4487877"/>
            <a:ext cx="2341170" cy="147381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Community-based services</a:t>
            </a:r>
          </a:p>
        </p:txBody>
      </p:sp>
    </p:spTree>
    <p:extLst>
      <p:ext uri="{BB962C8B-B14F-4D97-AF65-F5344CB8AC3E}">
        <p14:creationId xmlns:p14="http://schemas.microsoft.com/office/powerpoint/2010/main" val="219840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66275-A969-8C4E-9EEE-A3B9C25A8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6995" y="3053806"/>
            <a:ext cx="9144000" cy="2387600"/>
          </a:xfrm>
        </p:spPr>
        <p:txBody>
          <a:bodyPr anchor="t" anchorCtr="0">
            <a:normAutofit/>
          </a:bodyPr>
          <a:lstStyle/>
          <a:p>
            <a:r>
              <a:rPr lang="en-US" sz="2400" dirty="0"/>
              <a:t>existinghomesalliancescotland.co.uk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info@existinghomesalliancescotland.co.uk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@existinghomes</a:t>
            </a:r>
            <a:br>
              <a:rPr lang="en-US" sz="2400" dirty="0"/>
            </a:br>
            <a:r>
              <a:rPr lang="en-US" sz="24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40F63D-6BF8-1F40-B186-05DD8E0B6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632" y="1859863"/>
            <a:ext cx="7213600" cy="444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030E12-B1B7-7F45-B7E8-FC5734E56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18487"/>
            <a:ext cx="12192000" cy="63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10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925671DC-EA96-444C-8F24-1121F8C66B9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altLang="en-US" sz="3600" dirty="0"/>
              <a:t>Tackling disrepair in Social Housing Stock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DA84CDD3-68A1-4A1B-8DB5-AD761F854A6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en-GB" altLang="en-US" sz="1900" dirty="0"/>
          </a:p>
          <a:p>
            <a:pPr eaLnBrk="1" hangingPunct="1">
              <a:lnSpc>
                <a:spcPct val="80000"/>
              </a:lnSpc>
            </a:pPr>
            <a:endParaRPr lang="en-GB" altLang="en-US" sz="1900" dirty="0"/>
          </a:p>
          <a:p>
            <a:pPr eaLnBrk="1" hangingPunct="1">
              <a:lnSpc>
                <a:spcPct val="80000"/>
              </a:lnSpc>
            </a:pPr>
            <a:endParaRPr lang="en-GB" altLang="en-US" sz="1900" dirty="0"/>
          </a:p>
          <a:p>
            <a:pPr eaLnBrk="1" hangingPunct="1">
              <a:lnSpc>
                <a:spcPct val="80000"/>
              </a:lnSpc>
            </a:pPr>
            <a:endParaRPr lang="en-GB" altLang="en-US" sz="1900" dirty="0"/>
          </a:p>
          <a:p>
            <a:pPr eaLnBrk="1" hangingPunct="1">
              <a:lnSpc>
                <a:spcPct val="80000"/>
              </a:lnSpc>
            </a:pPr>
            <a:endParaRPr lang="en-GB" altLang="en-US" sz="1900" dirty="0"/>
          </a:p>
          <a:p>
            <a:pPr eaLnBrk="1" hangingPunct="1">
              <a:lnSpc>
                <a:spcPct val="80000"/>
              </a:lnSpc>
            </a:pPr>
            <a:endParaRPr lang="en-GB" altLang="en-US" sz="1900" dirty="0"/>
          </a:p>
          <a:p>
            <a:pPr eaLnBrk="1" hangingPunct="1">
              <a:lnSpc>
                <a:spcPct val="80000"/>
              </a:lnSpc>
            </a:pPr>
            <a:r>
              <a:rPr lang="en-GB" altLang="en-US" sz="1900" dirty="0"/>
              <a:t>Ian Dawson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1900" dirty="0"/>
              <a:t>Business Change Manager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1900" dirty="0"/>
              <a:t>Housing Services, Fife Council </a:t>
            </a: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44.8|86.1|16.1"/>
</p:tagLst>
</file>

<file path=ppt/theme/theme1.xml><?xml version="1.0" encoding="utf-8"?>
<a:theme xmlns:a="http://schemas.openxmlformats.org/drawingml/2006/main" name="Office Theme">
  <a:themeElements>
    <a:clrScheme name="ehas">
      <a:dk1>
        <a:srgbClr val="19365F"/>
      </a:dk1>
      <a:lt1>
        <a:srgbClr val="FFFFFF"/>
      </a:lt1>
      <a:dk2>
        <a:srgbClr val="898A89"/>
      </a:dk2>
      <a:lt2>
        <a:srgbClr val="E7E6E6"/>
      </a:lt2>
      <a:accent1>
        <a:srgbClr val="19365F"/>
      </a:accent1>
      <a:accent2>
        <a:srgbClr val="F3A348"/>
      </a:accent2>
      <a:accent3>
        <a:srgbClr val="CACBCA"/>
      </a:accent3>
      <a:accent4>
        <a:srgbClr val="EE7103"/>
      </a:accent4>
      <a:accent5>
        <a:srgbClr val="075196"/>
      </a:accent5>
      <a:accent6>
        <a:srgbClr val="67B9E8"/>
      </a:accent6>
      <a:hlink>
        <a:srgbClr val="343433"/>
      </a:hlink>
      <a:folHlink>
        <a:srgbClr val="9E9F9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clipse">
  <a:themeElements>
    <a:clrScheme name="Eclipse 1">
      <a:dk1>
        <a:srgbClr val="000000"/>
      </a:dk1>
      <a:lt1>
        <a:srgbClr val="FFFFFF"/>
      </a:lt1>
      <a:dk2>
        <a:srgbClr val="006666"/>
      </a:dk2>
      <a:lt2>
        <a:srgbClr val="5F5F5F"/>
      </a:lt2>
      <a:accent1>
        <a:srgbClr val="33CCCC"/>
      </a:accent1>
      <a:accent2>
        <a:srgbClr val="99CCCC"/>
      </a:accent2>
      <a:accent3>
        <a:srgbClr val="FFFFFF"/>
      </a:accent3>
      <a:accent4>
        <a:srgbClr val="000000"/>
      </a:accent4>
      <a:accent5>
        <a:srgbClr val="ADE2E2"/>
      </a:accent5>
      <a:accent6>
        <a:srgbClr val="8AB9B9"/>
      </a:accent6>
      <a:hlink>
        <a:srgbClr val="006666"/>
      </a:hlink>
      <a:folHlink>
        <a:srgbClr val="B2B2B2"/>
      </a:folHlink>
    </a:clrScheme>
    <a:fontScheme name="Eclips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Eclipse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B&amp;D-Powerpoint Template_16x9">
  <a:themeElements>
    <a:clrScheme name="Custom 1">
      <a:dk1>
        <a:srgbClr val="2B2B2B"/>
      </a:dk1>
      <a:lt1>
        <a:srgbClr val="F6F8F8"/>
      </a:lt1>
      <a:dk2>
        <a:srgbClr val="2B2B2B"/>
      </a:dk2>
      <a:lt2>
        <a:srgbClr val="FFFFFF"/>
      </a:lt2>
      <a:accent1>
        <a:srgbClr val="092140"/>
      </a:accent1>
      <a:accent2>
        <a:srgbClr val="092140"/>
      </a:accent2>
      <a:accent3>
        <a:srgbClr val="092140"/>
      </a:accent3>
      <a:accent4>
        <a:srgbClr val="092140"/>
      </a:accent4>
      <a:accent5>
        <a:srgbClr val="092140"/>
      </a:accent5>
      <a:accent6>
        <a:srgbClr val="092140"/>
      </a:accent6>
      <a:hlink>
        <a:srgbClr val="092140"/>
      </a:hlink>
      <a:folHlink>
        <a:srgbClr val="09214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6.xml><?xml version="1.0" encoding="utf-8"?>
<a:theme xmlns:a="http://schemas.openxmlformats.org/drawingml/2006/main" name="3_B&amp;D-Powerpoint Template_16x9">
  <a:themeElements>
    <a:clrScheme name="Custom 1">
      <a:dk1>
        <a:srgbClr val="2B2B2B"/>
      </a:dk1>
      <a:lt1>
        <a:srgbClr val="F6F8F8"/>
      </a:lt1>
      <a:dk2>
        <a:srgbClr val="2B2B2B"/>
      </a:dk2>
      <a:lt2>
        <a:srgbClr val="FFFFFF"/>
      </a:lt2>
      <a:accent1>
        <a:srgbClr val="092140"/>
      </a:accent1>
      <a:accent2>
        <a:srgbClr val="092140"/>
      </a:accent2>
      <a:accent3>
        <a:srgbClr val="092140"/>
      </a:accent3>
      <a:accent4>
        <a:srgbClr val="092140"/>
      </a:accent4>
      <a:accent5>
        <a:srgbClr val="092140"/>
      </a:accent5>
      <a:accent6>
        <a:srgbClr val="092140"/>
      </a:accent6>
      <a:hlink>
        <a:srgbClr val="092140"/>
      </a:hlink>
      <a:folHlink>
        <a:srgbClr val="09214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7.xml><?xml version="1.0" encoding="utf-8"?>
<a:theme xmlns:a="http://schemas.openxmlformats.org/drawingml/2006/main" name="4_B&amp;D-Powerpoint Template_16x9">
  <a:themeElements>
    <a:clrScheme name="Custom 1">
      <a:dk1>
        <a:srgbClr val="2B2B2B"/>
      </a:dk1>
      <a:lt1>
        <a:srgbClr val="F6F8F8"/>
      </a:lt1>
      <a:dk2>
        <a:srgbClr val="2B2B2B"/>
      </a:dk2>
      <a:lt2>
        <a:srgbClr val="FFFFFF"/>
      </a:lt2>
      <a:accent1>
        <a:srgbClr val="092140"/>
      </a:accent1>
      <a:accent2>
        <a:srgbClr val="092140"/>
      </a:accent2>
      <a:accent3>
        <a:srgbClr val="092140"/>
      </a:accent3>
      <a:accent4>
        <a:srgbClr val="092140"/>
      </a:accent4>
      <a:accent5>
        <a:srgbClr val="092140"/>
      </a:accent5>
      <a:accent6>
        <a:srgbClr val="092140"/>
      </a:accent6>
      <a:hlink>
        <a:srgbClr val="092140"/>
      </a:hlink>
      <a:folHlink>
        <a:srgbClr val="09214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84E8270BC8E54B8BDEEFC513D93428" ma:contentTypeVersion="16" ma:contentTypeDescription="Create a new document." ma:contentTypeScope="" ma:versionID="a0c41fe33007832e92ba332ccedacf26">
  <xsd:schema xmlns:xsd="http://www.w3.org/2001/XMLSchema" xmlns:xs="http://www.w3.org/2001/XMLSchema" xmlns:p="http://schemas.microsoft.com/office/2006/metadata/properties" xmlns:ns2="dc6da568-2bb6-45c0-b496-dddc0ef8fcef" xmlns:ns3="fad4de21-5a0c-4bf1-9bcb-c45b411e304f" targetNamespace="http://schemas.microsoft.com/office/2006/metadata/properties" ma:root="true" ma:fieldsID="12301a3c037cca30c6dad4e6be7b5225" ns2:_="" ns3:_="">
    <xsd:import namespace="dc6da568-2bb6-45c0-b496-dddc0ef8fcef"/>
    <xsd:import namespace="fad4de21-5a0c-4bf1-9bcb-c45b411e30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6da568-2bb6-45c0-b496-dddc0ef8fc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960dd17-25c5-41f4-963c-ca68ac01c6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d4de21-5a0c-4bf1-9bcb-c45b411e304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d2b9576-2503-474b-951b-16782b1ecad9}" ma:internalName="TaxCatchAll" ma:showField="CatchAllData" ma:web="fad4de21-5a0c-4bf1-9bcb-c45b411e30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593D40B-301B-439B-93A1-11D12EA5F9F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1AC987B-22C8-4EC8-B60B-BC248B4F82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6da568-2bb6-45c0-b496-dddc0ef8fcef"/>
    <ds:schemaRef ds:uri="fad4de21-5a0c-4bf1-9bcb-c45b411e30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13301</TotalTime>
  <Words>1411</Words>
  <Application>Microsoft Office PowerPoint</Application>
  <PresentationFormat>Widescreen</PresentationFormat>
  <Paragraphs>358</Paragraphs>
  <Slides>38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38</vt:i4>
      </vt:variant>
    </vt:vector>
  </HeadingPairs>
  <TitlesOfParts>
    <vt:vector size="56" baseType="lpstr">
      <vt:lpstr>Arial</vt:lpstr>
      <vt:lpstr>Arial Black</vt:lpstr>
      <vt:lpstr>Calibri</vt:lpstr>
      <vt:lpstr>Calibri   </vt:lpstr>
      <vt:lpstr>Courier New</vt:lpstr>
      <vt:lpstr>Montserrat Medium</vt:lpstr>
      <vt:lpstr>StoneSans</vt:lpstr>
      <vt:lpstr>Symbol</vt:lpstr>
      <vt:lpstr>Times</vt:lpstr>
      <vt:lpstr>Verdana</vt:lpstr>
      <vt:lpstr>Wingdings</vt:lpstr>
      <vt:lpstr>Office Theme</vt:lpstr>
      <vt:lpstr>Eclipse</vt:lpstr>
      <vt:lpstr>Blank Presentation</vt:lpstr>
      <vt:lpstr>1_Office Theme</vt:lpstr>
      <vt:lpstr>2_B&amp;D-Powerpoint Template_16x9</vt:lpstr>
      <vt:lpstr>3_B&amp;D-Powerpoint Template_16x9</vt:lpstr>
      <vt:lpstr>4_B&amp;D-Powerpoint Template_16x9</vt:lpstr>
      <vt:lpstr> Scotland’s Housing Festival   A framework for achieving  net zero owner-occupied homes  Gillian Campbell, 7 March 2023    </vt:lpstr>
      <vt:lpstr>Members</vt:lpstr>
      <vt:lpstr>An effective enabling framework</vt:lpstr>
      <vt:lpstr>Key stages of successful customer journeys</vt:lpstr>
      <vt:lpstr>PowerPoint Presentation</vt:lpstr>
      <vt:lpstr>PowerPoint Presentation</vt:lpstr>
      <vt:lpstr>Building blocks for successful customer journeys</vt:lpstr>
      <vt:lpstr>existinghomesalliancescotland.co.uk  info@existinghomesalliancescotland.co.uk  @existinghomes  </vt:lpstr>
      <vt:lpstr>Tackling disrepair in Social Housing Stock</vt:lpstr>
      <vt:lpstr>Local Housing Strategy 2022 - 2027</vt:lpstr>
      <vt:lpstr>Ability to influence – Energy Efficiency</vt:lpstr>
      <vt:lpstr>Energy Efficiency - Projects</vt:lpstr>
      <vt:lpstr>External Wall Insulation – High Rise</vt:lpstr>
      <vt:lpstr>External Wall Insulation – Low Rise</vt:lpstr>
      <vt:lpstr>Standard Insulation</vt:lpstr>
      <vt:lpstr>Window and Door replacements</vt:lpstr>
      <vt:lpstr>Heating Upgrades</vt:lpstr>
      <vt:lpstr>Renewable Technology</vt:lpstr>
      <vt:lpstr>Project Prioritisation</vt:lpstr>
      <vt:lpstr>Unintended consequences</vt:lpstr>
      <vt:lpstr>Unintended consequences - Mitigation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 is most likely to be affected?</vt:lpstr>
      <vt:lpstr>Depends where you live?</vt:lpstr>
      <vt:lpstr>PowerPoint Presentation</vt:lpstr>
      <vt:lpstr>Where the heat goes</vt:lpstr>
      <vt:lpstr>Support Programmes – Scotland</vt:lpstr>
      <vt:lpstr> Just and Fair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Low Carbon Heat - making it work for people  23 Sept 2021</dc:title>
  <dc:creator>Janey Boyd</dc:creator>
  <cp:lastModifiedBy>Elizabeth Erin</cp:lastModifiedBy>
  <cp:revision>31</cp:revision>
  <cp:lastPrinted>2022-06-22T06:47:15Z</cp:lastPrinted>
  <dcterms:created xsi:type="dcterms:W3CDTF">2021-06-30T09:07:53Z</dcterms:created>
  <dcterms:modified xsi:type="dcterms:W3CDTF">2023-03-13T11:11:10Z</dcterms:modified>
</cp:coreProperties>
</file>