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88" r:id="rId6"/>
  </p:sldMasterIdLst>
  <p:notesMasterIdLst>
    <p:notesMasterId r:id="rId25"/>
  </p:notesMasterIdLst>
  <p:sldIdLst>
    <p:sldId id="291" r:id="rId7"/>
    <p:sldId id="318" r:id="rId8"/>
    <p:sldId id="319" r:id="rId9"/>
    <p:sldId id="364" r:id="rId10"/>
    <p:sldId id="366" r:id="rId11"/>
    <p:sldId id="367" r:id="rId12"/>
    <p:sldId id="292" r:id="rId13"/>
    <p:sldId id="256" r:id="rId14"/>
    <p:sldId id="257" r:id="rId15"/>
    <p:sldId id="258" r:id="rId16"/>
    <p:sldId id="259" r:id="rId17"/>
    <p:sldId id="260" r:id="rId18"/>
    <p:sldId id="261" r:id="rId19"/>
    <p:sldId id="262" r:id="rId20"/>
    <p:sldId id="294" r:id="rId21"/>
    <p:sldId id="295" r:id="rId22"/>
    <p:sldId id="306" r:id="rId23"/>
    <p:sldId id="305"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5590DC-01E4-44AE-9BC8-1D7B9EC80052}" v="3" dt="2025-11-06T11:10:10.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Ibbertson" userId="9afdf3bf-5ffe-41dd-b0d9-351cda0cffca" providerId="ADAL" clId="{26D193F4-FD21-48C1-B992-21897D4B2C1B}"/>
    <pc:docChg chg="addSld delSld modSld">
      <pc:chgData name="Becky Ibbertson" userId="9afdf3bf-5ffe-41dd-b0d9-351cda0cffca" providerId="ADAL" clId="{26D193F4-FD21-48C1-B992-21897D4B2C1B}" dt="2025-11-06T12:54:20.625" v="21" actId="47"/>
      <pc:docMkLst>
        <pc:docMk/>
      </pc:docMkLst>
      <pc:sldChg chg="add">
        <pc:chgData name="Becky Ibbertson" userId="9afdf3bf-5ffe-41dd-b0d9-351cda0cffca" providerId="ADAL" clId="{26D193F4-FD21-48C1-B992-21897D4B2C1B}" dt="2025-11-06T11:10:10.910" v="20"/>
        <pc:sldMkLst>
          <pc:docMk/>
          <pc:sldMk cId="1970006003" sldId="256"/>
        </pc:sldMkLst>
      </pc:sldChg>
      <pc:sldChg chg="add">
        <pc:chgData name="Becky Ibbertson" userId="9afdf3bf-5ffe-41dd-b0d9-351cda0cffca" providerId="ADAL" clId="{26D193F4-FD21-48C1-B992-21897D4B2C1B}" dt="2025-11-06T11:10:10.910" v="20"/>
        <pc:sldMkLst>
          <pc:docMk/>
          <pc:sldMk cId="440976418" sldId="257"/>
        </pc:sldMkLst>
      </pc:sldChg>
      <pc:sldChg chg="add">
        <pc:chgData name="Becky Ibbertson" userId="9afdf3bf-5ffe-41dd-b0d9-351cda0cffca" providerId="ADAL" clId="{26D193F4-FD21-48C1-B992-21897D4B2C1B}" dt="2025-11-06T11:10:10.910" v="20"/>
        <pc:sldMkLst>
          <pc:docMk/>
          <pc:sldMk cId="22266782" sldId="258"/>
        </pc:sldMkLst>
      </pc:sldChg>
      <pc:sldChg chg="del">
        <pc:chgData name="Becky Ibbertson" userId="9afdf3bf-5ffe-41dd-b0d9-351cda0cffca" providerId="ADAL" clId="{26D193F4-FD21-48C1-B992-21897D4B2C1B}" dt="2025-11-06T11:04:43.943" v="4" actId="47"/>
        <pc:sldMkLst>
          <pc:docMk/>
          <pc:sldMk cId="1671797552" sldId="258"/>
        </pc:sldMkLst>
      </pc:sldChg>
      <pc:sldChg chg="add">
        <pc:chgData name="Becky Ibbertson" userId="9afdf3bf-5ffe-41dd-b0d9-351cda0cffca" providerId="ADAL" clId="{26D193F4-FD21-48C1-B992-21897D4B2C1B}" dt="2025-11-06T11:10:10.910" v="20"/>
        <pc:sldMkLst>
          <pc:docMk/>
          <pc:sldMk cId="4132667118" sldId="259"/>
        </pc:sldMkLst>
      </pc:sldChg>
      <pc:sldChg chg="add">
        <pc:chgData name="Becky Ibbertson" userId="9afdf3bf-5ffe-41dd-b0d9-351cda0cffca" providerId="ADAL" clId="{26D193F4-FD21-48C1-B992-21897D4B2C1B}" dt="2025-11-06T11:10:10.910" v="20"/>
        <pc:sldMkLst>
          <pc:docMk/>
          <pc:sldMk cId="342246675" sldId="260"/>
        </pc:sldMkLst>
      </pc:sldChg>
      <pc:sldChg chg="add">
        <pc:chgData name="Becky Ibbertson" userId="9afdf3bf-5ffe-41dd-b0d9-351cda0cffca" providerId="ADAL" clId="{26D193F4-FD21-48C1-B992-21897D4B2C1B}" dt="2025-11-06T11:10:10.910" v="20"/>
        <pc:sldMkLst>
          <pc:docMk/>
          <pc:sldMk cId="2697408132" sldId="261"/>
        </pc:sldMkLst>
      </pc:sldChg>
      <pc:sldChg chg="del">
        <pc:chgData name="Becky Ibbertson" userId="9afdf3bf-5ffe-41dd-b0d9-351cda0cffca" providerId="ADAL" clId="{26D193F4-FD21-48C1-B992-21897D4B2C1B}" dt="2025-11-06T11:04:33.535" v="2" actId="47"/>
        <pc:sldMkLst>
          <pc:docMk/>
          <pc:sldMk cId="2744203855" sldId="262"/>
        </pc:sldMkLst>
      </pc:sldChg>
      <pc:sldChg chg="add">
        <pc:chgData name="Becky Ibbertson" userId="9afdf3bf-5ffe-41dd-b0d9-351cda0cffca" providerId="ADAL" clId="{26D193F4-FD21-48C1-B992-21897D4B2C1B}" dt="2025-11-06T11:10:10.910" v="20"/>
        <pc:sldMkLst>
          <pc:docMk/>
          <pc:sldMk cId="2949407884" sldId="262"/>
        </pc:sldMkLst>
      </pc:sldChg>
      <pc:sldChg chg="del">
        <pc:chgData name="Becky Ibbertson" userId="9afdf3bf-5ffe-41dd-b0d9-351cda0cffca" providerId="ADAL" clId="{26D193F4-FD21-48C1-B992-21897D4B2C1B}" dt="2025-11-06T11:04:23.782" v="0" actId="47"/>
        <pc:sldMkLst>
          <pc:docMk/>
          <pc:sldMk cId="3422217967" sldId="267"/>
        </pc:sldMkLst>
      </pc:sldChg>
      <pc:sldChg chg="del">
        <pc:chgData name="Becky Ibbertson" userId="9afdf3bf-5ffe-41dd-b0d9-351cda0cffca" providerId="ADAL" clId="{26D193F4-FD21-48C1-B992-21897D4B2C1B}" dt="2025-11-06T11:04:44.776" v="6" actId="47"/>
        <pc:sldMkLst>
          <pc:docMk/>
          <pc:sldMk cId="4007184050" sldId="273"/>
        </pc:sldMkLst>
      </pc:sldChg>
      <pc:sldChg chg="del">
        <pc:chgData name="Becky Ibbertson" userId="9afdf3bf-5ffe-41dd-b0d9-351cda0cffca" providerId="ADAL" clId="{26D193F4-FD21-48C1-B992-21897D4B2C1B}" dt="2025-11-06T11:04:46.230" v="9" actId="47"/>
        <pc:sldMkLst>
          <pc:docMk/>
          <pc:sldMk cId="2558269476" sldId="275"/>
        </pc:sldMkLst>
      </pc:sldChg>
      <pc:sldChg chg="del">
        <pc:chgData name="Becky Ibbertson" userId="9afdf3bf-5ffe-41dd-b0d9-351cda0cffca" providerId="ADAL" clId="{26D193F4-FD21-48C1-B992-21897D4B2C1B}" dt="2025-11-06T11:04:54.894" v="13" actId="47"/>
        <pc:sldMkLst>
          <pc:docMk/>
          <pc:sldMk cId="59616067" sldId="278"/>
        </pc:sldMkLst>
      </pc:sldChg>
      <pc:sldChg chg="del">
        <pc:chgData name="Becky Ibbertson" userId="9afdf3bf-5ffe-41dd-b0d9-351cda0cffca" providerId="ADAL" clId="{26D193F4-FD21-48C1-B992-21897D4B2C1B}" dt="2025-11-06T11:04:57.332" v="17" actId="47"/>
        <pc:sldMkLst>
          <pc:docMk/>
          <pc:sldMk cId="3778770742" sldId="281"/>
        </pc:sldMkLst>
      </pc:sldChg>
      <pc:sldChg chg="del">
        <pc:chgData name="Becky Ibbertson" userId="9afdf3bf-5ffe-41dd-b0d9-351cda0cffca" providerId="ADAL" clId="{26D193F4-FD21-48C1-B992-21897D4B2C1B}" dt="2025-11-06T12:54:20.625" v="21" actId="47"/>
        <pc:sldMkLst>
          <pc:docMk/>
          <pc:sldMk cId="742454011" sldId="289"/>
        </pc:sldMkLst>
      </pc:sldChg>
      <pc:sldChg chg="add del">
        <pc:chgData name="Becky Ibbertson" userId="9afdf3bf-5ffe-41dd-b0d9-351cda0cffca" providerId="ADAL" clId="{26D193F4-FD21-48C1-B992-21897D4B2C1B}" dt="2025-11-06T11:09:56.791" v="19"/>
        <pc:sldMkLst>
          <pc:docMk/>
          <pc:sldMk cId="433034032" sldId="292"/>
        </pc:sldMkLst>
      </pc:sldChg>
      <pc:sldChg chg="del">
        <pc:chgData name="Becky Ibbertson" userId="9afdf3bf-5ffe-41dd-b0d9-351cda0cffca" providerId="ADAL" clId="{26D193F4-FD21-48C1-B992-21897D4B2C1B}" dt="2025-11-06T11:04:46.912" v="10" actId="47"/>
        <pc:sldMkLst>
          <pc:docMk/>
          <pc:sldMk cId="2309655498" sldId="293"/>
        </pc:sldMkLst>
      </pc:sldChg>
      <pc:sldChg chg="del">
        <pc:chgData name="Becky Ibbertson" userId="9afdf3bf-5ffe-41dd-b0d9-351cda0cffca" providerId="ADAL" clId="{26D193F4-FD21-48C1-B992-21897D4B2C1B}" dt="2025-11-06T11:04:55.424" v="14" actId="47"/>
        <pc:sldMkLst>
          <pc:docMk/>
          <pc:sldMk cId="679835862" sldId="296"/>
        </pc:sldMkLst>
      </pc:sldChg>
      <pc:sldChg chg="del">
        <pc:chgData name="Becky Ibbertson" userId="9afdf3bf-5ffe-41dd-b0d9-351cda0cffca" providerId="ADAL" clId="{26D193F4-FD21-48C1-B992-21897D4B2C1B}" dt="2025-11-06T11:04:56.578" v="16" actId="47"/>
        <pc:sldMkLst>
          <pc:docMk/>
          <pc:sldMk cId="1197960507" sldId="297"/>
        </pc:sldMkLst>
      </pc:sldChg>
      <pc:sldChg chg="del">
        <pc:chgData name="Becky Ibbertson" userId="9afdf3bf-5ffe-41dd-b0d9-351cda0cffca" providerId="ADAL" clId="{26D193F4-FD21-48C1-B992-21897D4B2C1B}" dt="2025-11-06T11:04:26.990" v="1" actId="47"/>
        <pc:sldMkLst>
          <pc:docMk/>
          <pc:sldMk cId="3743275085" sldId="298"/>
        </pc:sldMkLst>
      </pc:sldChg>
      <pc:sldChg chg="del">
        <pc:chgData name="Becky Ibbertson" userId="9afdf3bf-5ffe-41dd-b0d9-351cda0cffca" providerId="ADAL" clId="{26D193F4-FD21-48C1-B992-21897D4B2C1B}" dt="2025-11-06T11:04:43.506" v="3" actId="47"/>
        <pc:sldMkLst>
          <pc:docMk/>
          <pc:sldMk cId="4163879763" sldId="299"/>
        </pc:sldMkLst>
      </pc:sldChg>
      <pc:sldChg chg="del">
        <pc:chgData name="Becky Ibbertson" userId="9afdf3bf-5ffe-41dd-b0d9-351cda0cffca" providerId="ADAL" clId="{26D193F4-FD21-48C1-B992-21897D4B2C1B}" dt="2025-11-06T11:04:44.306" v="5" actId="47"/>
        <pc:sldMkLst>
          <pc:docMk/>
          <pc:sldMk cId="3843224978" sldId="300"/>
        </pc:sldMkLst>
      </pc:sldChg>
      <pc:sldChg chg="del">
        <pc:chgData name="Becky Ibbertson" userId="9afdf3bf-5ffe-41dd-b0d9-351cda0cffca" providerId="ADAL" clId="{26D193F4-FD21-48C1-B992-21897D4B2C1B}" dt="2025-11-06T11:04:45.709" v="8" actId="47"/>
        <pc:sldMkLst>
          <pc:docMk/>
          <pc:sldMk cId="3732697083" sldId="301"/>
        </pc:sldMkLst>
      </pc:sldChg>
      <pc:sldChg chg="del">
        <pc:chgData name="Becky Ibbertson" userId="9afdf3bf-5ffe-41dd-b0d9-351cda0cffca" providerId="ADAL" clId="{26D193F4-FD21-48C1-B992-21897D4B2C1B}" dt="2025-11-06T11:04:47.392" v="11" actId="47"/>
        <pc:sldMkLst>
          <pc:docMk/>
          <pc:sldMk cId="3808913834" sldId="302"/>
        </pc:sldMkLst>
      </pc:sldChg>
      <pc:sldChg chg="del">
        <pc:chgData name="Becky Ibbertson" userId="9afdf3bf-5ffe-41dd-b0d9-351cda0cffca" providerId="ADAL" clId="{26D193F4-FD21-48C1-B992-21897D4B2C1B}" dt="2025-11-06T11:04:53.956" v="12" actId="47"/>
        <pc:sldMkLst>
          <pc:docMk/>
          <pc:sldMk cId="3016344508" sldId="303"/>
        </pc:sldMkLst>
      </pc:sldChg>
      <pc:sldChg chg="del">
        <pc:chgData name="Becky Ibbertson" userId="9afdf3bf-5ffe-41dd-b0d9-351cda0cffca" providerId="ADAL" clId="{26D193F4-FD21-48C1-B992-21897D4B2C1B}" dt="2025-11-06T11:04:56.301" v="15" actId="47"/>
        <pc:sldMkLst>
          <pc:docMk/>
          <pc:sldMk cId="1524893687" sldId="304"/>
        </pc:sldMkLst>
      </pc:sldChg>
      <pc:sldChg chg="add">
        <pc:chgData name="Becky Ibbertson" userId="9afdf3bf-5ffe-41dd-b0d9-351cda0cffca" providerId="ADAL" clId="{26D193F4-FD21-48C1-B992-21897D4B2C1B}" dt="2025-11-06T11:07:50.770" v="18"/>
        <pc:sldMkLst>
          <pc:docMk/>
          <pc:sldMk cId="1854789735" sldId="318"/>
        </pc:sldMkLst>
      </pc:sldChg>
      <pc:sldChg chg="add">
        <pc:chgData name="Becky Ibbertson" userId="9afdf3bf-5ffe-41dd-b0d9-351cda0cffca" providerId="ADAL" clId="{26D193F4-FD21-48C1-B992-21897D4B2C1B}" dt="2025-11-06T11:07:50.770" v="18"/>
        <pc:sldMkLst>
          <pc:docMk/>
          <pc:sldMk cId="704968865" sldId="319"/>
        </pc:sldMkLst>
      </pc:sldChg>
      <pc:sldChg chg="add">
        <pc:chgData name="Becky Ibbertson" userId="9afdf3bf-5ffe-41dd-b0d9-351cda0cffca" providerId="ADAL" clId="{26D193F4-FD21-48C1-B992-21897D4B2C1B}" dt="2025-11-06T11:07:50.770" v="18"/>
        <pc:sldMkLst>
          <pc:docMk/>
          <pc:sldMk cId="1722642573" sldId="364"/>
        </pc:sldMkLst>
      </pc:sldChg>
      <pc:sldChg chg="add">
        <pc:chgData name="Becky Ibbertson" userId="9afdf3bf-5ffe-41dd-b0d9-351cda0cffca" providerId="ADAL" clId="{26D193F4-FD21-48C1-B992-21897D4B2C1B}" dt="2025-11-06T11:07:50.770" v="18"/>
        <pc:sldMkLst>
          <pc:docMk/>
          <pc:sldMk cId="1448970672" sldId="366"/>
        </pc:sldMkLst>
      </pc:sldChg>
      <pc:sldChg chg="add">
        <pc:chgData name="Becky Ibbertson" userId="9afdf3bf-5ffe-41dd-b0d9-351cda0cffca" providerId="ADAL" clId="{26D193F4-FD21-48C1-B992-21897D4B2C1B}" dt="2025-11-06T11:07:50.770" v="18"/>
        <pc:sldMkLst>
          <pc:docMk/>
          <pc:sldMk cId="1039638666"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C973D-96B1-4F6C-8E02-DB19BA541757}" type="datetimeFigureOut">
              <a:rPr lang="en-GB" smtClean="0"/>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D2E64-4D93-4DED-97BC-4D226F6BA9CD}" type="slidenum">
              <a:rPr lang="en-GB" smtClean="0"/>
              <a:t>‹#›</a:t>
            </a:fld>
            <a:endParaRPr lang="en-GB"/>
          </a:p>
        </p:txBody>
      </p:sp>
    </p:spTree>
    <p:extLst>
      <p:ext uri="{BB962C8B-B14F-4D97-AF65-F5344CB8AC3E}">
        <p14:creationId xmlns:p14="http://schemas.microsoft.com/office/powerpoint/2010/main" val="102767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B077B-A194-4131-9573-7DA5B055E5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91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457200" algn="l"/>
              </a:tabLst>
            </a:pPr>
            <a:endParaRPr lang="en-US" sz="12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endParaRPr lang="en-US" sz="12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B077B-A194-4131-9573-7DA5B055E5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53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D809E-9CC1-69C5-506F-D221397AE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C3827-C397-640A-CF61-48E286C37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F1283-B0CA-9071-DF7C-68CE71880D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E29A09E-F24F-7241-9D24-C921A4412D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B077B-A194-4131-9573-7DA5B055E5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550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1CDD3-3037-135C-82EB-E6F04726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F9AAB-47FC-85DD-4F8E-BB6D95155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4224D-4445-8AA3-0B1B-9D9EA9094E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2C4CED-D32D-F357-BAEE-09EAA6EE11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B077B-A194-4131-9573-7DA5B055E5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98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2F37-2811-5299-6F50-D2A88635A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D2C8A-DDC5-6104-99CB-24385889D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16B06-A963-DD2F-595B-B760E174E4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7851B5-9C94-65E3-5848-2F69ED263B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B077B-A194-4131-9573-7DA5B055E52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060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D69E6-77B2-4B43-97B3-4977340F19B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50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A91FE15E-D619-F2DF-454C-ACEB3134E403}"/>
              </a:ext>
            </a:extLst>
          </p:cNvPr>
          <p:cNvPicPr>
            <a:picLocks noChangeAspect="1"/>
          </p:cNvPicPr>
          <p:nvPr userDrawn="1"/>
        </p:nvPicPr>
        <p:blipFill>
          <a:blip r:embed="rId2"/>
          <a:stretch>
            <a:fillRect/>
          </a:stretch>
        </p:blipFill>
        <p:spPr>
          <a:xfrm>
            <a:off x="2856" y="0"/>
            <a:ext cx="9141143" cy="5145108"/>
          </a:xfrm>
          <a:prstGeom prst="rect">
            <a:avLst/>
          </a:prstGeom>
        </p:spPr>
      </p:pic>
      <p:pic>
        <p:nvPicPr>
          <p:cNvPr id="12" name="Picture 11" descr="A black and white image of a person's face&#10;&#10;Description automatically generated with low confidence">
            <a:extLst>
              <a:ext uri="{FF2B5EF4-FFF2-40B4-BE49-F238E27FC236}">
                <a16:creationId xmlns:a16="http://schemas.microsoft.com/office/drawing/2014/main" id="{B2932DF0-4C10-B9C6-5721-8AC8511227A4}"/>
              </a:ext>
            </a:extLst>
          </p:cNvPr>
          <p:cNvPicPr>
            <a:picLocks noChangeAspect="1"/>
          </p:cNvPicPr>
          <p:nvPr userDrawn="1"/>
        </p:nvPicPr>
        <p:blipFill>
          <a:blip r:embed="rId3"/>
          <a:stretch>
            <a:fillRect/>
          </a:stretch>
        </p:blipFill>
        <p:spPr>
          <a:xfrm>
            <a:off x="133815" y="4607642"/>
            <a:ext cx="2266486" cy="433465"/>
          </a:xfrm>
          <a:prstGeom prst="rect">
            <a:avLst/>
          </a:prstGeom>
        </p:spPr>
      </p:pic>
      <p:sp>
        <p:nvSpPr>
          <p:cNvPr id="13" name="TextBox 12">
            <a:extLst>
              <a:ext uri="{FF2B5EF4-FFF2-40B4-BE49-F238E27FC236}">
                <a16:creationId xmlns:a16="http://schemas.microsoft.com/office/drawing/2014/main" id="{E3EECF53-566B-4C5B-04A2-C2A65515DB01}"/>
              </a:ext>
            </a:extLst>
          </p:cNvPr>
          <p:cNvSpPr txBox="1"/>
          <p:nvPr userDrawn="1"/>
        </p:nvSpPr>
        <p:spPr>
          <a:xfrm>
            <a:off x="5987276" y="4578153"/>
            <a:ext cx="16424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u="none" strike="noStrike">
                <a:solidFill>
                  <a:schemeClr val="bg1"/>
                </a:solidFill>
                <a:effectLst/>
                <a:latin typeface="Calibri" panose="020F0502020204030204" pitchFamily="34" charset="0"/>
              </a:rPr>
              <a:t>Headline sponsor:</a:t>
            </a:r>
            <a:endParaRPr lang="en-US" sz="1000">
              <a:solidFill>
                <a:schemeClr val="bg1"/>
              </a:solidFill>
              <a:latin typeface="Arial" panose="020B0604020202020204" pitchFamily="34" charset="0"/>
              <a:cs typeface="Arial" panose="020B0604020202020204" pitchFamily="34" charset="0"/>
            </a:endParaRPr>
          </a:p>
        </p:txBody>
      </p:sp>
      <p:pic>
        <p:nvPicPr>
          <p:cNvPr id="14" name="Picture 13" descr="A picture containing text&#10;&#10;Description automatically generated">
            <a:extLst>
              <a:ext uri="{FF2B5EF4-FFF2-40B4-BE49-F238E27FC236}">
                <a16:creationId xmlns:a16="http://schemas.microsoft.com/office/drawing/2014/main" id="{F5503023-6A09-EFE2-9D88-3A56DA6E87FB}"/>
              </a:ext>
            </a:extLst>
          </p:cNvPr>
          <p:cNvPicPr>
            <a:picLocks noChangeAspect="1"/>
          </p:cNvPicPr>
          <p:nvPr userDrawn="1"/>
        </p:nvPicPr>
        <p:blipFill>
          <a:blip r:embed="rId4"/>
          <a:stretch>
            <a:fillRect/>
          </a:stretch>
        </p:blipFill>
        <p:spPr>
          <a:xfrm>
            <a:off x="7159083" y="4405729"/>
            <a:ext cx="1813931" cy="625812"/>
          </a:xfrm>
          <a:prstGeom prst="rect">
            <a:avLst/>
          </a:prstGeom>
        </p:spPr>
      </p:pic>
    </p:spTree>
    <p:extLst>
      <p:ext uri="{BB962C8B-B14F-4D97-AF65-F5344CB8AC3E}">
        <p14:creationId xmlns:p14="http://schemas.microsoft.com/office/powerpoint/2010/main" val="6605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5AA65DD-2DC4-C749-AB50-07767F0A6C6B}"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634828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5AA65DD-2DC4-C749-AB50-07767F0A6C6B}"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3211829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1142092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25611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01EB-174A-D343-85FF-AFD3484EDE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BE92AE-66B3-F14A-A25D-4552C617F0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045103E-5E5D-1544-9933-7B7FE38D2907}"/>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5" name="Footer Placeholder 4">
            <a:extLst>
              <a:ext uri="{FF2B5EF4-FFF2-40B4-BE49-F238E27FC236}">
                <a16:creationId xmlns:a16="http://schemas.microsoft.com/office/drawing/2014/main" id="{686D3CCD-DA96-5047-8963-EAAE398CF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19A3-E6FC-CF43-9152-5534BDBD8CEB}"/>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3806839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583F-62F8-7A41-831B-9D61E8D15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EFEB6-49F6-BD49-8483-813769D17B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3E4B-0A73-E541-9407-5B0279A2C3D5}"/>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5" name="Footer Placeholder 4">
            <a:extLst>
              <a:ext uri="{FF2B5EF4-FFF2-40B4-BE49-F238E27FC236}">
                <a16:creationId xmlns:a16="http://schemas.microsoft.com/office/drawing/2014/main" id="{3FC980AF-7C73-3841-9CE6-50E5CF73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659F2-E174-F148-A3EB-8B28D95E0A5A}"/>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3596462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7D6E-9590-9847-8A36-7E6A189FA59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0CF6C27-3B45-CF4E-8695-2DD714A4660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9628A-EEC4-4D47-B93D-EB5387AE8CAD}"/>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5" name="Footer Placeholder 4">
            <a:extLst>
              <a:ext uri="{FF2B5EF4-FFF2-40B4-BE49-F238E27FC236}">
                <a16:creationId xmlns:a16="http://schemas.microsoft.com/office/drawing/2014/main" id="{A30F9EC7-A9A1-1D47-AF48-6234310AF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51316-3C9C-3C4E-858A-9C95D687A7C5}"/>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58280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CBC0-8681-1147-804A-9BED31FD7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A248C9-2A0D-3143-B9CA-9237CD263C6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3D512-FECF-4148-982B-F4985191A23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0203C6-AEDE-2A4C-8B54-1A142A8DCB2F}"/>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6" name="Footer Placeholder 5">
            <a:extLst>
              <a:ext uri="{FF2B5EF4-FFF2-40B4-BE49-F238E27FC236}">
                <a16:creationId xmlns:a16="http://schemas.microsoft.com/office/drawing/2014/main" id="{0DCADA29-FB0C-FE42-9989-C1F3EF4E4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F6D68-222C-F349-8266-22805CDAFA44}"/>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780235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63E6-EEC2-1E4D-A534-A5ED1BE1F90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DE2CA1-A5B0-8649-AE17-31F436D454B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9E65D67-E8F9-8745-A87D-ABC689E1D8B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14289F-F954-1F41-A3E7-870FC8DC1A7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C762F80-8C9C-F547-98BB-F17AA517DA2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BB1B13-A656-044A-B4AA-EBCA135F41F7}"/>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8" name="Footer Placeholder 7">
            <a:extLst>
              <a:ext uri="{FF2B5EF4-FFF2-40B4-BE49-F238E27FC236}">
                <a16:creationId xmlns:a16="http://schemas.microsoft.com/office/drawing/2014/main" id="{0ADC278C-688F-D74F-AA0C-4177B9302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B7BC5-F52F-704E-8CC4-0353B2A27EC2}"/>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113637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ADCD-91C1-2F4F-9BE2-0364B373D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FCC9F2-6831-834C-9BE7-1A6AB5A70A89}"/>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4" name="Footer Placeholder 3">
            <a:extLst>
              <a:ext uri="{FF2B5EF4-FFF2-40B4-BE49-F238E27FC236}">
                <a16:creationId xmlns:a16="http://schemas.microsoft.com/office/drawing/2014/main" id="{93F9BBFB-B286-2340-AF2F-FF74A608CA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40B829-7D14-7141-AB04-7DC990A7BC5E}"/>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1160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A91FE15E-D619-F2DF-454C-ACEB3134E403}"/>
              </a:ext>
            </a:extLst>
          </p:cNvPr>
          <p:cNvPicPr>
            <a:picLocks noChangeAspect="1"/>
          </p:cNvPicPr>
          <p:nvPr userDrawn="1"/>
        </p:nvPicPr>
        <p:blipFill>
          <a:blip r:embed="rId2"/>
          <a:stretch>
            <a:fillRect/>
          </a:stretch>
        </p:blipFill>
        <p:spPr>
          <a:xfrm>
            <a:off x="2856" y="0"/>
            <a:ext cx="9141143" cy="5145108"/>
          </a:xfrm>
          <a:prstGeom prst="rect">
            <a:avLst/>
          </a:prstGeom>
        </p:spPr>
      </p:pic>
      <p:pic>
        <p:nvPicPr>
          <p:cNvPr id="12" name="Picture 11" descr="A black and white image of a person's face&#10;&#10;Description automatically generated with low confidence">
            <a:extLst>
              <a:ext uri="{FF2B5EF4-FFF2-40B4-BE49-F238E27FC236}">
                <a16:creationId xmlns:a16="http://schemas.microsoft.com/office/drawing/2014/main" id="{B2932DF0-4C10-B9C6-5721-8AC8511227A4}"/>
              </a:ext>
            </a:extLst>
          </p:cNvPr>
          <p:cNvPicPr>
            <a:picLocks noChangeAspect="1"/>
          </p:cNvPicPr>
          <p:nvPr userDrawn="1"/>
        </p:nvPicPr>
        <p:blipFill>
          <a:blip r:embed="rId3"/>
          <a:stretch>
            <a:fillRect/>
          </a:stretch>
        </p:blipFill>
        <p:spPr>
          <a:xfrm>
            <a:off x="133815" y="4607642"/>
            <a:ext cx="2266486" cy="433465"/>
          </a:xfrm>
          <a:prstGeom prst="rect">
            <a:avLst/>
          </a:prstGeom>
        </p:spPr>
      </p:pic>
      <p:sp>
        <p:nvSpPr>
          <p:cNvPr id="13" name="TextBox 12">
            <a:extLst>
              <a:ext uri="{FF2B5EF4-FFF2-40B4-BE49-F238E27FC236}">
                <a16:creationId xmlns:a16="http://schemas.microsoft.com/office/drawing/2014/main" id="{E3EECF53-566B-4C5B-04A2-C2A65515DB01}"/>
              </a:ext>
            </a:extLst>
          </p:cNvPr>
          <p:cNvSpPr txBox="1"/>
          <p:nvPr userDrawn="1"/>
        </p:nvSpPr>
        <p:spPr>
          <a:xfrm>
            <a:off x="6922251" y="4578153"/>
            <a:ext cx="16424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u="none" strike="noStrike">
                <a:solidFill>
                  <a:schemeClr val="bg1"/>
                </a:solidFill>
                <a:effectLst/>
                <a:latin typeface="Calibri" panose="020F0502020204030204" pitchFamily="34" charset="0"/>
              </a:rPr>
              <a:t>Session sponsor:</a:t>
            </a:r>
            <a:endParaRPr lang="en-US" sz="100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5503023-6A09-EFE2-9D88-3A56DA6E87FB}"/>
              </a:ext>
            </a:extLst>
          </p:cNvPr>
          <p:cNvPicPr>
            <a:picLocks noChangeAspect="1"/>
          </p:cNvPicPr>
          <p:nvPr userDrawn="1"/>
        </p:nvPicPr>
        <p:blipFill>
          <a:blip r:embed="rId4"/>
          <a:srcRect/>
          <a:stretch/>
        </p:blipFill>
        <p:spPr>
          <a:xfrm>
            <a:off x="8029241" y="4405729"/>
            <a:ext cx="972218" cy="625812"/>
          </a:xfrm>
          <a:prstGeom prst="rect">
            <a:avLst/>
          </a:prstGeom>
        </p:spPr>
      </p:pic>
    </p:spTree>
    <p:extLst>
      <p:ext uri="{BB962C8B-B14F-4D97-AF65-F5344CB8AC3E}">
        <p14:creationId xmlns:p14="http://schemas.microsoft.com/office/powerpoint/2010/main" val="3403963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01B2CE-6638-6746-AD96-BBBDD678B0A7}"/>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3" name="Footer Placeholder 2">
            <a:extLst>
              <a:ext uri="{FF2B5EF4-FFF2-40B4-BE49-F238E27FC236}">
                <a16:creationId xmlns:a16="http://schemas.microsoft.com/office/drawing/2014/main" id="{45FEEFA1-0741-A445-B5BD-42137F428F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FD573A-AE73-4E4E-9C01-038C745CA21D}"/>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406589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86C6-6C1B-F145-B9BA-79CE43F07B9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A7CABB2-3063-AC4E-A899-701F64B9AD0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03EFF-20EB-DC4F-912C-51093B104DF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3ED93D-C865-F040-A7EC-6684F00C28DA}"/>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6" name="Footer Placeholder 5">
            <a:extLst>
              <a:ext uri="{FF2B5EF4-FFF2-40B4-BE49-F238E27FC236}">
                <a16:creationId xmlns:a16="http://schemas.microsoft.com/office/drawing/2014/main" id="{04920DB7-A224-584C-A7E7-8D1A6559A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864F4-13EC-5941-8E7A-703FA0E0E273}"/>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581319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1F0B-6106-A34D-BBAD-9C1CDFF93B0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A803F8C-B769-474E-8FF8-F916EB2B042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FB15932-6310-5D4F-A1B1-E909F9F43A8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36DD2E5-D1BF-BB4E-AE37-CADBAE7088A0}"/>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6" name="Footer Placeholder 5">
            <a:extLst>
              <a:ext uri="{FF2B5EF4-FFF2-40B4-BE49-F238E27FC236}">
                <a16:creationId xmlns:a16="http://schemas.microsoft.com/office/drawing/2014/main" id="{6BFD8825-54FE-4648-B705-E781F53E9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8ADD3-0320-564D-9F82-EE3EB7BF1F2F}"/>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688698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03DD-053A-364D-A027-64BFFA100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FF0A2E-93D4-A243-96EE-9B9951520D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20CD1-C346-3344-A058-77EF66523B12}"/>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5" name="Footer Placeholder 4">
            <a:extLst>
              <a:ext uri="{FF2B5EF4-FFF2-40B4-BE49-F238E27FC236}">
                <a16:creationId xmlns:a16="http://schemas.microsoft.com/office/drawing/2014/main" id="{0B806BF9-AEE6-ED44-8255-B94CF9C46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1F804-4D83-EC48-A1E2-6E678FC2AF49}"/>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12871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9CF087-4139-3D42-967D-B0E35590DB9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D52CB-18A2-9F47-A534-8DFC6E4FDEB4}"/>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45EB7-7B8E-C747-910A-A1D013464D88}"/>
              </a:ext>
            </a:extLst>
          </p:cNvPr>
          <p:cNvSpPr>
            <a:spLocks noGrp="1"/>
          </p:cNvSpPr>
          <p:nvPr>
            <p:ph type="dt" sz="half" idx="10"/>
          </p:nvPr>
        </p:nvSpPr>
        <p:spPr/>
        <p:txBody>
          <a:bodyPr/>
          <a:lstStyle/>
          <a:p>
            <a:fld id="{7B33A86C-2932-BD43-AA3F-2B14A43A59B4}" type="datetimeFigureOut">
              <a:rPr lang="en-US" smtClean="0"/>
              <a:t>11/6/2025</a:t>
            </a:fld>
            <a:endParaRPr lang="en-US"/>
          </a:p>
        </p:txBody>
      </p:sp>
      <p:sp>
        <p:nvSpPr>
          <p:cNvPr id="5" name="Footer Placeholder 4">
            <a:extLst>
              <a:ext uri="{FF2B5EF4-FFF2-40B4-BE49-F238E27FC236}">
                <a16:creationId xmlns:a16="http://schemas.microsoft.com/office/drawing/2014/main" id="{5962FE80-DB27-5849-8826-A066231A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598D4-4EEA-F74A-9A84-D8076AE98F31}"/>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3812933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2D83-3257-BC19-20C8-3EA5A2F9527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147AA8F-A739-A2BF-2200-49CA2E0237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773636-0DEF-E2EF-E229-7E6C6B5101E9}"/>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5" name="Footer Placeholder 4">
            <a:extLst>
              <a:ext uri="{FF2B5EF4-FFF2-40B4-BE49-F238E27FC236}">
                <a16:creationId xmlns:a16="http://schemas.microsoft.com/office/drawing/2014/main" id="{1F680243-FC7F-202A-75A1-5BB05BC0D3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04FAC-CE3D-9463-6053-08710C2B6718}"/>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706058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7BFF-6288-D645-EF7B-EE165E9154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50AF1F-3837-72A1-9AF4-CB3220BADA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AC43E6-8C11-4308-02D9-EBC89E13A44A}"/>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5" name="Footer Placeholder 4">
            <a:extLst>
              <a:ext uri="{FF2B5EF4-FFF2-40B4-BE49-F238E27FC236}">
                <a16:creationId xmlns:a16="http://schemas.microsoft.com/office/drawing/2014/main" id="{60DA408D-5F9C-5E0A-C0E7-5D28FE851E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E48944-5591-BF28-9997-3E5E3C5161C9}"/>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901393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0FE4-E339-22C5-D673-EAF26BBB9B8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3894ED-6453-6DB7-DAB2-D3624D10D2D0}"/>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95C44-07A4-BBFE-B7CD-2DD584AC1079}"/>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5" name="Footer Placeholder 4">
            <a:extLst>
              <a:ext uri="{FF2B5EF4-FFF2-40B4-BE49-F238E27FC236}">
                <a16:creationId xmlns:a16="http://schemas.microsoft.com/office/drawing/2014/main" id="{E45405EC-F5C5-C521-7802-06C86C1D4E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BE83C-46CE-6A17-B292-36E0CD459FDE}"/>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1330210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844D-3F5B-0BEB-7D9A-E5988B7860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2CA4AD-564E-850B-7492-FE5C995E3CB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E87385-B64B-D60C-3DE6-AF5C12CA5C7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8672F5-4E05-3CBC-F119-326DCEB4109F}"/>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6" name="Footer Placeholder 5">
            <a:extLst>
              <a:ext uri="{FF2B5EF4-FFF2-40B4-BE49-F238E27FC236}">
                <a16:creationId xmlns:a16="http://schemas.microsoft.com/office/drawing/2014/main" id="{1CDB89A2-5E4E-1045-F386-F68ECA7DF1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A91494-9673-67CF-6716-1FEB5C749B8F}"/>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1803467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16C9-E088-A1F4-C270-588EFCC79104}"/>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54E639-AD1A-2ED7-5058-FE9B14FF569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34C32-58A1-FE7B-02C0-E9A680C68CC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1A7782-11F0-B835-7C59-8FE4FD7BF7D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878B4-06AF-DB7D-2AF0-EEEC25F5542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A102F9-437D-60F8-8ED4-0D592D43CC83}"/>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8" name="Footer Placeholder 7">
            <a:extLst>
              <a:ext uri="{FF2B5EF4-FFF2-40B4-BE49-F238E27FC236}">
                <a16:creationId xmlns:a16="http://schemas.microsoft.com/office/drawing/2014/main" id="{4A8BC246-BF51-2FA1-E637-ED623D39D2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85E3D3-24B5-6495-BF00-A8F2DE9EA755}"/>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20296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06328D3E-5E9E-0027-D685-03DE98D6A495}"/>
              </a:ext>
            </a:extLst>
          </p:cNvPr>
          <p:cNvPicPr>
            <a:picLocks noChangeAspect="1"/>
          </p:cNvPicPr>
          <p:nvPr userDrawn="1"/>
        </p:nvPicPr>
        <p:blipFill>
          <a:blip r:embed="rId2"/>
          <a:stretch>
            <a:fillRect/>
          </a:stretch>
        </p:blipFill>
        <p:spPr>
          <a:xfrm>
            <a:off x="2856" y="0"/>
            <a:ext cx="9141143" cy="5145108"/>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E405CE91-7837-878A-EE48-3C0E5C8B3738}"/>
              </a:ext>
            </a:extLst>
          </p:cNvPr>
          <p:cNvPicPr>
            <a:picLocks noChangeAspect="1"/>
          </p:cNvPicPr>
          <p:nvPr userDrawn="1"/>
        </p:nvPicPr>
        <p:blipFill>
          <a:blip r:embed="rId3"/>
          <a:stretch>
            <a:fillRect/>
          </a:stretch>
        </p:blipFill>
        <p:spPr>
          <a:xfrm>
            <a:off x="1382752" y="4562181"/>
            <a:ext cx="2266486" cy="433465"/>
          </a:xfrm>
          <a:prstGeom prst="rect">
            <a:avLst/>
          </a:prstGeom>
        </p:spPr>
      </p:pic>
      <p:sp>
        <p:nvSpPr>
          <p:cNvPr id="10" name="TextBox 9">
            <a:extLst>
              <a:ext uri="{FF2B5EF4-FFF2-40B4-BE49-F238E27FC236}">
                <a16:creationId xmlns:a16="http://schemas.microsoft.com/office/drawing/2014/main" id="{634403D7-4BCD-24B6-BC94-5CF0378AFA90}"/>
              </a:ext>
            </a:extLst>
          </p:cNvPr>
          <p:cNvSpPr txBox="1"/>
          <p:nvPr userDrawn="1"/>
        </p:nvSpPr>
        <p:spPr>
          <a:xfrm>
            <a:off x="6922251" y="4578153"/>
            <a:ext cx="16424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u="none" strike="noStrike">
                <a:solidFill>
                  <a:schemeClr val="bg1"/>
                </a:solidFill>
                <a:effectLst/>
                <a:latin typeface="Calibri" panose="020F0502020204030204" pitchFamily="34" charset="0"/>
              </a:rPr>
              <a:t>Session sponsor:</a:t>
            </a:r>
            <a:endParaRPr lang="en-US" sz="100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F86918E-D560-D81D-D7F6-8A4D733D0B2E}"/>
              </a:ext>
            </a:extLst>
          </p:cNvPr>
          <p:cNvPicPr>
            <a:picLocks noChangeAspect="1"/>
          </p:cNvPicPr>
          <p:nvPr userDrawn="1"/>
        </p:nvPicPr>
        <p:blipFill>
          <a:blip r:embed="rId4"/>
          <a:srcRect/>
          <a:stretch/>
        </p:blipFill>
        <p:spPr>
          <a:xfrm>
            <a:off x="8029241" y="4405729"/>
            <a:ext cx="972218" cy="625812"/>
          </a:xfrm>
          <a:prstGeom prst="rect">
            <a:avLst/>
          </a:prstGeom>
        </p:spPr>
      </p:pic>
    </p:spTree>
    <p:extLst>
      <p:ext uri="{BB962C8B-B14F-4D97-AF65-F5344CB8AC3E}">
        <p14:creationId xmlns:p14="http://schemas.microsoft.com/office/powerpoint/2010/main" val="3513617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4967-7624-55D1-E91C-3777B000CD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13D7FE-0DEC-8F82-E0E5-0F711976934F}"/>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4" name="Footer Placeholder 3">
            <a:extLst>
              <a:ext uri="{FF2B5EF4-FFF2-40B4-BE49-F238E27FC236}">
                <a16:creationId xmlns:a16="http://schemas.microsoft.com/office/drawing/2014/main" id="{962AFCC1-9313-2CA1-0602-632A4D9FA7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CB36CC-997B-A5F5-4552-FC6CFBDE01DD}"/>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339376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85791-D72A-E166-6CD4-E02DC7FA693C}"/>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3" name="Footer Placeholder 2">
            <a:extLst>
              <a:ext uri="{FF2B5EF4-FFF2-40B4-BE49-F238E27FC236}">
                <a16:creationId xmlns:a16="http://schemas.microsoft.com/office/drawing/2014/main" id="{CC173B6D-90DC-FC46-61BA-61F05D0FC1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EE0A7CB-C3DA-59E9-6CA0-0EDAE6AE758B}"/>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1729167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1A59-9074-23E9-6665-640474741B5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2941FE-A9D1-1C91-7D53-BAA46782C49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D4D22E-837E-0E4A-7E21-691DBE7DD2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3C9B2C-E279-7D3A-159D-80D5B2A9A436}"/>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6" name="Footer Placeholder 5">
            <a:extLst>
              <a:ext uri="{FF2B5EF4-FFF2-40B4-BE49-F238E27FC236}">
                <a16:creationId xmlns:a16="http://schemas.microsoft.com/office/drawing/2014/main" id="{9DD8A468-F12B-C459-88CC-CCA24C6E73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0E0028-0CBD-CD82-FB8E-C92EB5008FBA}"/>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3033278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EE51-C981-56A7-1171-5891ECEB0B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EB29BB-A34C-1BFE-4CA6-8A4A2D501B3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B2DED5B-CE01-04D5-D99D-BF4692AB0D2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4CE847F-4D90-F423-EF35-460A72E625AA}"/>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6" name="Footer Placeholder 5">
            <a:extLst>
              <a:ext uri="{FF2B5EF4-FFF2-40B4-BE49-F238E27FC236}">
                <a16:creationId xmlns:a16="http://schemas.microsoft.com/office/drawing/2014/main" id="{2CF0497D-D595-B621-EE5F-A53B5C1143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F5697-8E9F-4BC5-F834-DFB6E7D66070}"/>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2009118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38DC-9690-5E5E-CAB7-5F1BCB4604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489A2C-FD39-9964-4652-F1544D36B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785364-025B-293C-2B29-20F235953012}"/>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5" name="Footer Placeholder 4">
            <a:extLst>
              <a:ext uri="{FF2B5EF4-FFF2-40B4-BE49-F238E27FC236}">
                <a16:creationId xmlns:a16="http://schemas.microsoft.com/office/drawing/2014/main" id="{5847AE76-A3D5-BBC8-B877-A1120DE646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B372D8-700D-3FF7-FDF8-69CF17F7288D}"/>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175333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1320A-E455-5162-A36B-1DA483DC4679}"/>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7356E0-F802-F6B0-4250-992EA97DB7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149AF8-3B17-4A26-12E0-7C00E3BB14FF}"/>
              </a:ext>
            </a:extLst>
          </p:cNvPr>
          <p:cNvSpPr>
            <a:spLocks noGrp="1"/>
          </p:cNvSpPr>
          <p:nvPr>
            <p:ph type="dt" sz="half" idx="10"/>
          </p:nvPr>
        </p:nvSpPr>
        <p:spPr/>
        <p:txBody>
          <a:bodyPr/>
          <a:lstStyle/>
          <a:p>
            <a:fld id="{01C9C3BB-F82E-4C5D-8E7C-80E59BBA3A79}" type="datetimeFigureOut">
              <a:rPr lang="en-GB" smtClean="0"/>
              <a:t>06/11/2025</a:t>
            </a:fld>
            <a:endParaRPr lang="en-GB"/>
          </a:p>
        </p:txBody>
      </p:sp>
      <p:sp>
        <p:nvSpPr>
          <p:cNvPr id="5" name="Footer Placeholder 4">
            <a:extLst>
              <a:ext uri="{FF2B5EF4-FFF2-40B4-BE49-F238E27FC236}">
                <a16:creationId xmlns:a16="http://schemas.microsoft.com/office/drawing/2014/main" id="{31B0D6B1-1BFC-54CC-A2E0-3B81C7E25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71741B-393E-FF84-4EB2-9045CDC5BF47}"/>
              </a:ext>
            </a:extLst>
          </p:cNvPr>
          <p:cNvSpPr>
            <a:spLocks noGrp="1"/>
          </p:cNvSpPr>
          <p:nvPr>
            <p:ph type="sldNum" sz="quarter" idx="12"/>
          </p:nvPr>
        </p:nvSpPr>
        <p:spPr/>
        <p:txBody>
          <a:bodyPr/>
          <a:lstStyle/>
          <a:p>
            <a:fld id="{18E77441-53C5-421C-B429-20782EE126B9}" type="slidenum">
              <a:rPr lang="en-GB" smtClean="0"/>
              <a:t>‹#›</a:t>
            </a:fld>
            <a:endParaRPr lang="en-GB"/>
          </a:p>
        </p:txBody>
      </p:sp>
    </p:spTree>
    <p:extLst>
      <p:ext uri="{BB962C8B-B14F-4D97-AF65-F5344CB8AC3E}">
        <p14:creationId xmlns:p14="http://schemas.microsoft.com/office/powerpoint/2010/main" val="404234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sp>
        <p:nvSpPr>
          <p:cNvPr id="7" name="Title 1">
            <a:extLst>
              <a:ext uri="{FF2B5EF4-FFF2-40B4-BE49-F238E27FC236}">
                <a16:creationId xmlns:a16="http://schemas.microsoft.com/office/drawing/2014/main" id="{FA311F6A-6F06-3103-6A8B-CA4A81D15E0D}"/>
              </a:ext>
            </a:extLst>
          </p:cNvPr>
          <p:cNvSpPr txBox="1">
            <a:spLocks/>
          </p:cNvSpPr>
          <p:nvPr userDrawn="1"/>
        </p:nvSpPr>
        <p:spPr>
          <a:xfrm>
            <a:off x="1143000" y="841772"/>
            <a:ext cx="6858000" cy="17907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C78DCB78-1AC0-ACEE-7817-04D3B73A85BB}"/>
              </a:ext>
            </a:extLst>
          </p:cNvPr>
          <p:cNvSpPr>
            <a:spLocks noGrp="1"/>
          </p:cNvSpPr>
          <p:nvPr>
            <p:ph type="subTitle" idx="13"/>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9" name="Date Placeholder 3">
            <a:extLst>
              <a:ext uri="{FF2B5EF4-FFF2-40B4-BE49-F238E27FC236}">
                <a16:creationId xmlns:a16="http://schemas.microsoft.com/office/drawing/2014/main" id="{E16401AE-4656-A323-9DCD-14DEED058562}"/>
              </a:ext>
            </a:extLst>
          </p:cNvPr>
          <p:cNvSpPr txBox="1">
            <a:spLocks/>
          </p:cNvSpPr>
          <p:nvPr userDrawn="1"/>
        </p:nvSpPr>
        <p:spPr>
          <a:xfrm>
            <a:off x="628650" y="4767263"/>
            <a:ext cx="2057400" cy="2738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A65DD-2DC4-C749-AB50-07767F0A6C6B}" type="datetimeFigureOut">
              <a:rPr lang="en-US" smtClean="0"/>
              <a:pPr/>
              <a:t>11/6/2025</a:t>
            </a:fld>
            <a:endParaRPr lang="en-US"/>
          </a:p>
        </p:txBody>
      </p:sp>
      <p:sp>
        <p:nvSpPr>
          <p:cNvPr id="10" name="Slide Number Placeholder 5">
            <a:extLst>
              <a:ext uri="{FF2B5EF4-FFF2-40B4-BE49-F238E27FC236}">
                <a16:creationId xmlns:a16="http://schemas.microsoft.com/office/drawing/2014/main" id="{BD7F990A-2638-115C-FF2C-D73CDD317646}"/>
              </a:ext>
            </a:extLst>
          </p:cNvPr>
          <p:cNvSpPr txBox="1">
            <a:spLocks/>
          </p:cNvSpPr>
          <p:nvPr userDrawn="1"/>
        </p:nvSpPr>
        <p:spPr>
          <a:xfrm>
            <a:off x="6457950"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D36B21-0918-1547-8160-F50933DF5276}" type="slidenum">
              <a:rPr lang="en-US" smtClean="0"/>
              <a:pPr/>
              <a:t>‹#›</a:t>
            </a:fld>
            <a:endParaRPr lang="en-US"/>
          </a:p>
        </p:txBody>
      </p:sp>
      <p:pic>
        <p:nvPicPr>
          <p:cNvPr id="11" name="Picture 10" descr="Background pattern&#10;&#10;Description automatically generated">
            <a:extLst>
              <a:ext uri="{FF2B5EF4-FFF2-40B4-BE49-F238E27FC236}">
                <a16:creationId xmlns:a16="http://schemas.microsoft.com/office/drawing/2014/main" id="{96569D7E-5987-214E-D6CA-BEA5DF85248D}"/>
              </a:ext>
            </a:extLst>
          </p:cNvPr>
          <p:cNvPicPr>
            <a:picLocks noChangeAspect="1"/>
          </p:cNvPicPr>
          <p:nvPr userDrawn="1"/>
        </p:nvPicPr>
        <p:blipFill>
          <a:blip r:embed="rId2"/>
          <a:stretch>
            <a:fillRect/>
          </a:stretch>
        </p:blipFill>
        <p:spPr>
          <a:xfrm>
            <a:off x="2856" y="0"/>
            <a:ext cx="9141143" cy="5145108"/>
          </a:xfrm>
          <a:prstGeom prst="rect">
            <a:avLst/>
          </a:prstGeom>
        </p:spPr>
      </p:pic>
      <p:pic>
        <p:nvPicPr>
          <p:cNvPr id="12" name="Picture 11" descr="A black and white image of a person's face&#10;&#10;Description automatically generated with low confidence">
            <a:extLst>
              <a:ext uri="{FF2B5EF4-FFF2-40B4-BE49-F238E27FC236}">
                <a16:creationId xmlns:a16="http://schemas.microsoft.com/office/drawing/2014/main" id="{AE106148-420D-63D2-3F2A-2FD89DCAE820}"/>
              </a:ext>
            </a:extLst>
          </p:cNvPr>
          <p:cNvPicPr>
            <a:picLocks noChangeAspect="1"/>
          </p:cNvPicPr>
          <p:nvPr userDrawn="1"/>
        </p:nvPicPr>
        <p:blipFill>
          <a:blip r:embed="rId3"/>
          <a:stretch>
            <a:fillRect/>
          </a:stretch>
        </p:blipFill>
        <p:spPr>
          <a:xfrm>
            <a:off x="133815" y="4607642"/>
            <a:ext cx="2266486" cy="433465"/>
          </a:xfrm>
          <a:prstGeom prst="rect">
            <a:avLst/>
          </a:prstGeom>
        </p:spPr>
      </p:pic>
    </p:spTree>
    <p:extLst>
      <p:ext uri="{BB962C8B-B14F-4D97-AF65-F5344CB8AC3E}">
        <p14:creationId xmlns:p14="http://schemas.microsoft.com/office/powerpoint/2010/main" val="30008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AA65DD-2DC4-C749-AB50-07767F0A6C6B}"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36B21-0918-1547-8160-F50933DF5276}" type="slidenum">
              <a:rPr lang="en-US" smtClean="0"/>
              <a:t>‹#›</a:t>
            </a:fld>
            <a:endParaRPr lang="en-US"/>
          </a:p>
        </p:txBody>
      </p:sp>
      <p:sp>
        <p:nvSpPr>
          <p:cNvPr id="7" name="Title 1">
            <a:extLst>
              <a:ext uri="{FF2B5EF4-FFF2-40B4-BE49-F238E27FC236}">
                <a16:creationId xmlns:a16="http://schemas.microsoft.com/office/drawing/2014/main" id="{FA311F6A-6F06-3103-6A8B-CA4A81D15E0D}"/>
              </a:ext>
            </a:extLst>
          </p:cNvPr>
          <p:cNvSpPr txBox="1">
            <a:spLocks/>
          </p:cNvSpPr>
          <p:nvPr userDrawn="1"/>
        </p:nvSpPr>
        <p:spPr>
          <a:xfrm>
            <a:off x="1143000" y="841772"/>
            <a:ext cx="6858000" cy="17907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C78DCB78-1AC0-ACEE-7817-04D3B73A85BB}"/>
              </a:ext>
            </a:extLst>
          </p:cNvPr>
          <p:cNvSpPr>
            <a:spLocks noGrp="1"/>
          </p:cNvSpPr>
          <p:nvPr>
            <p:ph type="subTitle" idx="13"/>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9" name="Date Placeholder 3">
            <a:extLst>
              <a:ext uri="{FF2B5EF4-FFF2-40B4-BE49-F238E27FC236}">
                <a16:creationId xmlns:a16="http://schemas.microsoft.com/office/drawing/2014/main" id="{E16401AE-4656-A323-9DCD-14DEED058562}"/>
              </a:ext>
            </a:extLst>
          </p:cNvPr>
          <p:cNvSpPr txBox="1">
            <a:spLocks/>
          </p:cNvSpPr>
          <p:nvPr userDrawn="1"/>
        </p:nvSpPr>
        <p:spPr>
          <a:xfrm>
            <a:off x="628650" y="4767263"/>
            <a:ext cx="2057400" cy="2738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A65DD-2DC4-C749-AB50-07767F0A6C6B}" type="datetimeFigureOut">
              <a:rPr lang="en-US" smtClean="0"/>
              <a:pPr/>
              <a:t>11/6/2025</a:t>
            </a:fld>
            <a:endParaRPr lang="en-US"/>
          </a:p>
        </p:txBody>
      </p:sp>
      <p:sp>
        <p:nvSpPr>
          <p:cNvPr id="10" name="Slide Number Placeholder 5">
            <a:extLst>
              <a:ext uri="{FF2B5EF4-FFF2-40B4-BE49-F238E27FC236}">
                <a16:creationId xmlns:a16="http://schemas.microsoft.com/office/drawing/2014/main" id="{BD7F990A-2638-115C-FF2C-D73CDD317646}"/>
              </a:ext>
            </a:extLst>
          </p:cNvPr>
          <p:cNvSpPr txBox="1">
            <a:spLocks/>
          </p:cNvSpPr>
          <p:nvPr userDrawn="1"/>
        </p:nvSpPr>
        <p:spPr>
          <a:xfrm>
            <a:off x="6457950"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D36B21-0918-1547-8160-F50933DF5276}" type="slidenum">
              <a:rPr lang="en-US" smtClean="0"/>
              <a:pPr/>
              <a:t>‹#›</a:t>
            </a:fld>
            <a:endParaRPr lang="en-US"/>
          </a:p>
        </p:txBody>
      </p:sp>
      <p:pic>
        <p:nvPicPr>
          <p:cNvPr id="11" name="Picture 10" descr="Background pattern&#10;&#10;Description automatically generated">
            <a:extLst>
              <a:ext uri="{FF2B5EF4-FFF2-40B4-BE49-F238E27FC236}">
                <a16:creationId xmlns:a16="http://schemas.microsoft.com/office/drawing/2014/main" id="{96569D7E-5987-214E-D6CA-BEA5DF85248D}"/>
              </a:ext>
            </a:extLst>
          </p:cNvPr>
          <p:cNvPicPr>
            <a:picLocks noChangeAspect="1"/>
          </p:cNvPicPr>
          <p:nvPr userDrawn="1"/>
        </p:nvPicPr>
        <p:blipFill>
          <a:blip r:embed="rId2"/>
          <a:stretch>
            <a:fillRect/>
          </a:stretch>
        </p:blipFill>
        <p:spPr>
          <a:xfrm>
            <a:off x="2856" y="0"/>
            <a:ext cx="9141143" cy="5145108"/>
          </a:xfrm>
          <a:prstGeom prst="rect">
            <a:avLst/>
          </a:prstGeom>
        </p:spPr>
      </p:pic>
    </p:spTree>
    <p:extLst>
      <p:ext uri="{BB962C8B-B14F-4D97-AF65-F5344CB8AC3E}">
        <p14:creationId xmlns:p14="http://schemas.microsoft.com/office/powerpoint/2010/main" val="169107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5AA65DD-2DC4-C749-AB50-07767F0A6C6B}"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348212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5AA65DD-2DC4-C749-AB50-07767F0A6C6B}"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14038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5AA65DD-2DC4-C749-AB50-07767F0A6C6B}"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187697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A65DD-2DC4-C749-AB50-07767F0A6C6B}"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D36B21-0918-1547-8160-F50933DF5276}" type="slidenum">
              <a:rPr lang="en-US" smtClean="0"/>
              <a:t>‹#›</a:t>
            </a:fld>
            <a:endParaRPr lang="en-US"/>
          </a:p>
        </p:txBody>
      </p:sp>
    </p:spTree>
    <p:extLst>
      <p:ext uri="{BB962C8B-B14F-4D97-AF65-F5344CB8AC3E}">
        <p14:creationId xmlns:p14="http://schemas.microsoft.com/office/powerpoint/2010/main" val="185861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AA65DD-2DC4-C749-AB50-07767F0A6C6B}" type="datetimeFigureOut">
              <a:rPr lang="en-US" smtClean="0"/>
              <a:t>11/6/2025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4D36B21-0918-1547-8160-F50933DF5276}" type="slidenum">
              <a:rPr lang="en-US" smtClean="0"/>
              <a:t>‹#›</a:t>
            </a:fld>
            <a:endParaRPr lang="en-US"/>
          </a:p>
        </p:txBody>
      </p:sp>
    </p:spTree>
    <p:extLst>
      <p:ext uri="{BB962C8B-B14F-4D97-AF65-F5344CB8AC3E}">
        <p14:creationId xmlns:p14="http://schemas.microsoft.com/office/powerpoint/2010/main" val="413833441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74"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16BF3-CF14-DD4E-828F-6795106C86F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0AF04C-B05D-654A-9B62-D775ADBD56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B6756-AA9F-4445-9664-D01A8DA9A57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B33A86C-2932-BD43-AA3F-2B14A43A59B4}" type="datetimeFigureOut">
              <a:rPr lang="en-US" smtClean="0"/>
              <a:t>11/6/2025</a:t>
            </a:fld>
            <a:endParaRPr lang="en-US"/>
          </a:p>
        </p:txBody>
      </p:sp>
      <p:sp>
        <p:nvSpPr>
          <p:cNvPr id="5" name="Footer Placeholder 4">
            <a:extLst>
              <a:ext uri="{FF2B5EF4-FFF2-40B4-BE49-F238E27FC236}">
                <a16:creationId xmlns:a16="http://schemas.microsoft.com/office/drawing/2014/main" id="{4E0F3E16-382E-854B-81B0-2E3BF2A077D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1A4329-C8BA-964B-BD8B-B2D6543673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98FC556-A86B-D642-9C4C-BF550E763974}" type="slidenum">
              <a:rPr lang="en-US" smtClean="0"/>
              <a:t>‹#›</a:t>
            </a:fld>
            <a:endParaRPr lang="en-US"/>
          </a:p>
        </p:txBody>
      </p:sp>
    </p:spTree>
    <p:extLst>
      <p:ext uri="{BB962C8B-B14F-4D97-AF65-F5344CB8AC3E}">
        <p14:creationId xmlns:p14="http://schemas.microsoft.com/office/powerpoint/2010/main" val="355975891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EE182-6E70-CF88-753A-DA4FB482F0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AB79B5-0D65-4256-BF5C-4C697A332E2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8AF60-DB39-B566-0E33-B8A68A77DB7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01C9C3BB-F82E-4C5D-8E7C-80E59BBA3A79}" type="datetimeFigureOut">
              <a:rPr lang="en-GB" smtClean="0"/>
              <a:t>06/11/2025</a:t>
            </a:fld>
            <a:endParaRPr lang="en-GB"/>
          </a:p>
        </p:txBody>
      </p:sp>
      <p:sp>
        <p:nvSpPr>
          <p:cNvPr id="5" name="Footer Placeholder 4">
            <a:extLst>
              <a:ext uri="{FF2B5EF4-FFF2-40B4-BE49-F238E27FC236}">
                <a16:creationId xmlns:a16="http://schemas.microsoft.com/office/drawing/2014/main" id="{13A719A7-F884-35FA-92F7-9AC425D77CB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236A0A-7985-531C-4453-18C87003F33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8E77441-53C5-421C-B429-20782EE126B9}" type="slidenum">
              <a:rPr lang="en-GB" smtClean="0"/>
              <a:t>‹#›</a:t>
            </a:fld>
            <a:endParaRPr lang="en-GB"/>
          </a:p>
        </p:txBody>
      </p:sp>
    </p:spTree>
    <p:extLst>
      <p:ext uri="{BB962C8B-B14F-4D97-AF65-F5344CB8AC3E}">
        <p14:creationId xmlns:p14="http://schemas.microsoft.com/office/powerpoint/2010/main" val="280783885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87C6F-1AC1-7D83-F075-853B6DD75444}"/>
            </a:ext>
          </a:extLst>
        </p:cNvPr>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BF984AB2-B47E-BAB1-5F68-21B5503C135B}"/>
              </a:ext>
            </a:extLst>
          </p:cNvPr>
          <p:cNvPicPr>
            <a:picLocks noChangeAspect="1"/>
          </p:cNvPicPr>
          <p:nvPr/>
        </p:nvPicPr>
        <p:blipFill>
          <a:blip r:embed="rId2"/>
          <a:stretch>
            <a:fillRect/>
          </a:stretch>
        </p:blipFill>
        <p:spPr>
          <a:xfrm>
            <a:off x="7400260" y="4463765"/>
            <a:ext cx="1583015" cy="546145"/>
          </a:xfrm>
          <a:prstGeom prst="rect">
            <a:avLst/>
          </a:prstGeom>
        </p:spPr>
      </p:pic>
      <p:sp>
        <p:nvSpPr>
          <p:cNvPr id="3" name="TextBox 2">
            <a:extLst>
              <a:ext uri="{FF2B5EF4-FFF2-40B4-BE49-F238E27FC236}">
                <a16:creationId xmlns:a16="http://schemas.microsoft.com/office/drawing/2014/main" id="{C01B78F5-9BF3-CC5F-7B62-ECE7AD901FFE}"/>
              </a:ext>
            </a:extLst>
          </p:cNvPr>
          <p:cNvSpPr txBox="1"/>
          <p:nvPr/>
        </p:nvSpPr>
        <p:spPr>
          <a:xfrm>
            <a:off x="6345381" y="4561206"/>
            <a:ext cx="112914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Session sponsor:</a:t>
            </a:r>
          </a:p>
        </p:txBody>
      </p:sp>
      <p:sp>
        <p:nvSpPr>
          <p:cNvPr id="5" name="Title 1">
            <a:extLst>
              <a:ext uri="{FF2B5EF4-FFF2-40B4-BE49-F238E27FC236}">
                <a16:creationId xmlns:a16="http://schemas.microsoft.com/office/drawing/2014/main" id="{70FA6EAD-6F1C-3D0A-4EE6-648D80EF27D4}"/>
              </a:ext>
            </a:extLst>
          </p:cNvPr>
          <p:cNvSpPr txBox="1">
            <a:spLocks/>
          </p:cNvSpPr>
          <p:nvPr/>
        </p:nvSpPr>
        <p:spPr>
          <a:xfrm>
            <a:off x="214533" y="349596"/>
            <a:ext cx="8619366" cy="993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CIH All-Ireland Summit 2025</a:t>
            </a:r>
          </a:p>
        </p:txBody>
      </p:sp>
      <p:graphicFrame>
        <p:nvGraphicFramePr>
          <p:cNvPr id="8" name="Table 7">
            <a:extLst>
              <a:ext uri="{FF2B5EF4-FFF2-40B4-BE49-F238E27FC236}">
                <a16:creationId xmlns:a16="http://schemas.microsoft.com/office/drawing/2014/main" id="{DE910971-8484-E6DB-26A6-61386AF4C58F}"/>
              </a:ext>
            </a:extLst>
          </p:cNvPr>
          <p:cNvGraphicFramePr>
            <a:graphicFrameLocks noGrp="1"/>
          </p:cNvGraphicFramePr>
          <p:nvPr>
            <p:extLst>
              <p:ext uri="{D42A27DB-BD31-4B8C-83A1-F6EECF244321}">
                <p14:modId xmlns:p14="http://schemas.microsoft.com/office/powerpoint/2010/main" val="3848453383"/>
              </p:ext>
            </p:extLst>
          </p:nvPr>
        </p:nvGraphicFramePr>
        <p:xfrm>
          <a:off x="214533" y="1482753"/>
          <a:ext cx="8376140" cy="2781300"/>
        </p:xfrm>
        <a:graphic>
          <a:graphicData uri="http://schemas.openxmlformats.org/drawingml/2006/table">
            <a:tbl>
              <a:tblPr firstRow="1" bandRow="1">
                <a:tableStyleId>{5C22544A-7EE6-4342-B048-85BDC9FD1C3A}</a:tableStyleId>
              </a:tblPr>
              <a:tblGrid>
                <a:gridCol w="1236786">
                  <a:extLst>
                    <a:ext uri="{9D8B030D-6E8A-4147-A177-3AD203B41FA5}">
                      <a16:colId xmlns:a16="http://schemas.microsoft.com/office/drawing/2014/main" val="3365626016"/>
                    </a:ext>
                  </a:extLst>
                </a:gridCol>
                <a:gridCol w="7139354">
                  <a:extLst>
                    <a:ext uri="{9D8B030D-6E8A-4147-A177-3AD203B41FA5}">
                      <a16:colId xmlns:a16="http://schemas.microsoft.com/office/drawing/2014/main" val="4043740525"/>
                    </a:ext>
                  </a:extLst>
                </a:gridCol>
              </a:tblGrid>
              <a:tr h="330341">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i="0" u="none" strike="noStrike" kern="1200">
                          <a:solidFill>
                            <a:schemeClr val="bg1"/>
                          </a:solidFill>
                          <a:effectLst/>
                          <a:latin typeface="Arial" panose="020B0604020202020204" pitchFamily="34" charset="0"/>
                          <a:ea typeface="+mn-ea"/>
                          <a:cs typeface="Arial" panose="020B0604020202020204" pitchFamily="34" charset="0"/>
                        </a:rPr>
                        <a:t>4 November 2025</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Arial" panose="020B0604020202020204" pitchFamily="34" charset="0"/>
                        <a:cs typeface="Arial" panose="020B0604020202020204" pitchFamily="34" charset="0"/>
                      </a:endParaRPr>
                    </a:p>
                  </a:txBody>
                  <a:tcP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5687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solidFill>
                            <a:schemeClr val="bg1"/>
                          </a:solidFill>
                          <a:latin typeface="Arial" panose="020B0604020202020204" pitchFamily="34" charset="0"/>
                          <a:cs typeface="Arial" panose="020B0604020202020204" pitchFamily="34" charset="0"/>
                        </a:rPr>
                        <a:t>10:15 – 11:00</a:t>
                      </a:r>
                    </a:p>
                    <a:p>
                      <a:endParaRPr lang="en-US">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0">
                          <a:solidFill>
                            <a:schemeClr val="bg1"/>
                          </a:solidFill>
                          <a:latin typeface="Arial" panose="020B0604020202020204" pitchFamily="34" charset="0"/>
                          <a:cs typeface="Arial" panose="020B0604020202020204" pitchFamily="34" charset="0"/>
                        </a:rPr>
                        <a:t>Government updates from the Department for Communities and Department of Housing, Local Government and Heritage  </a:t>
                      </a: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630152"/>
                  </a:ext>
                </a:extLst>
              </a:tr>
              <a:tr h="370840">
                <a:tc gridSpan="2">
                  <a:txBody>
                    <a:bodyPr/>
                    <a:lstStyle/>
                    <a:p>
                      <a:endParaRPr lang="en-GB" b="0" i="0">
                        <a:solidFill>
                          <a:schemeClr val="bg1"/>
                        </a:solidFill>
                        <a:latin typeface="Arial" panose="020B0604020202020204" pitchFamily="34" charset="0"/>
                        <a:cs typeface="Arial" panose="020B0604020202020204" pitchFamily="34" charset="0"/>
                      </a:endParaRPr>
                    </a:p>
                    <a:p>
                      <a:r>
                        <a:rPr lang="en-GB" b="0" i="0">
                          <a:solidFill>
                            <a:schemeClr val="bg1"/>
                          </a:solidFill>
                          <a:latin typeface="Arial" panose="020B0604020202020204" pitchFamily="34" charset="0"/>
                          <a:cs typeface="Arial" panose="020B0604020202020204" pitchFamily="34" charset="0"/>
                        </a:rPr>
                        <a:t>David Polley, director of housing supply policy, Department for Communities </a:t>
                      </a:r>
                    </a:p>
                    <a:p>
                      <a:endParaRPr lang="en-GB" b="0" i="0">
                        <a:solidFill>
                          <a:schemeClr val="bg1"/>
                        </a:solidFill>
                        <a:latin typeface="Arial" panose="020B0604020202020204" pitchFamily="34" charset="0"/>
                        <a:cs typeface="Arial" panose="020B0604020202020204" pitchFamily="34" charset="0"/>
                      </a:endParaRPr>
                    </a:p>
                    <a:p>
                      <a:r>
                        <a:rPr lang="en-GB" b="0" i="0">
                          <a:solidFill>
                            <a:schemeClr val="bg1"/>
                          </a:solidFill>
                          <a:latin typeface="Arial" panose="020B0604020202020204" pitchFamily="34" charset="0"/>
                          <a:cs typeface="Arial" panose="020B0604020202020204" pitchFamily="34" charset="0"/>
                        </a:rPr>
                        <a:t>Paul Benson, assistant secretary of the social housing division, Department of Housing, Local Government and Heritage</a:t>
                      </a:r>
                    </a:p>
                    <a:p>
                      <a:endParaRPr lang="en-GB" b="0" i="0">
                        <a:solidFill>
                          <a:schemeClr val="bg1"/>
                        </a:solidFill>
                        <a:latin typeface="Arial" panose="020B0604020202020204" pitchFamily="34" charset="0"/>
                        <a:cs typeface="Arial" panose="020B0604020202020204" pitchFamily="34" charset="0"/>
                      </a:endParaRPr>
                    </a:p>
                    <a:p>
                      <a:r>
                        <a:rPr lang="en-GB" b="0" i="0">
                          <a:solidFill>
                            <a:schemeClr val="bg1"/>
                          </a:solidFill>
                          <a:latin typeface="Arial" panose="020B0604020202020204" pitchFamily="34" charset="0"/>
                          <a:cs typeface="Arial" panose="020B0604020202020204" pitchFamily="34" charset="0"/>
                        </a:rPr>
                        <a:t>Annemarie Farrelly, chief executive, Fingal County Council </a:t>
                      </a:r>
                    </a:p>
                    <a:p>
                      <a:endParaRPr lang="en-US" b="1" i="0">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en-US" b="1" i="0">
                          <a:solidFill>
                            <a:schemeClr val="bg1"/>
                          </a:solidFill>
                          <a:latin typeface="Arial" panose="020B0604020202020204" pitchFamily="34" charset="0"/>
                          <a:cs typeface="Arial" panose="020B0604020202020204" pitchFamily="34" charset="0"/>
                        </a:rPr>
                        <a:t>Sarah Daly, Associate director: sustainability, Turner &amp; Townsend Advisory</a:t>
                      </a:r>
                    </a:p>
                    <a:p>
                      <a:endParaRPr lang="en-US" b="1" i="0">
                        <a:solidFill>
                          <a:schemeClr val="bg1"/>
                        </a:solidFill>
                        <a:latin typeface="Arial" panose="020B0604020202020204" pitchFamily="34" charset="0"/>
                        <a:cs typeface="Arial" panose="020B0604020202020204" pitchFamily="34" charset="0"/>
                      </a:endParaRPr>
                    </a:p>
                    <a:p>
                      <a:r>
                        <a:rPr lang="en-US" b="1" i="0">
                          <a:solidFill>
                            <a:schemeClr val="bg1"/>
                          </a:solidFill>
                          <a:latin typeface="Arial" panose="020B0604020202020204" pitchFamily="34" charset="0"/>
                          <a:cs typeface="Arial" panose="020B0604020202020204" pitchFamily="34" charset="0"/>
                        </a:rPr>
                        <a:t>Cecily Church, Sustainability manager, The Guinness Partnership</a:t>
                      </a:r>
                    </a:p>
                    <a:p>
                      <a:endParaRPr lang="en-US" b="1" i="0">
                        <a:solidFill>
                          <a:schemeClr val="bg1"/>
                        </a:solidFill>
                        <a:latin typeface="Arial" panose="020B0604020202020204" pitchFamily="34" charset="0"/>
                        <a:cs typeface="Arial" panose="020B0604020202020204" pitchFamily="34" charset="0"/>
                      </a:endParaRPr>
                    </a:p>
                    <a:p>
                      <a:r>
                        <a:rPr lang="en-US" b="1" i="1">
                          <a:solidFill>
                            <a:schemeClr val="bg1"/>
                          </a:solidFill>
                          <a:latin typeface="Arial" panose="020B0604020202020204" pitchFamily="34" charset="0"/>
                          <a:cs typeface="Arial" panose="020B0604020202020204" pitchFamily="34" charset="0"/>
                        </a:rPr>
                        <a:t>Session chair: Rachael Williamson, Head of policy and external affairs, Chartered Institute of Housing</a:t>
                      </a:r>
                    </a:p>
                    <a:p>
                      <a:endParaRPr lang="en-US" b="1" i="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83449"/>
                  </a:ext>
                </a:extLst>
              </a:tr>
            </a:tbl>
          </a:graphicData>
        </a:graphic>
      </p:graphicFrame>
    </p:spTree>
    <p:extLst>
      <p:ext uri="{BB962C8B-B14F-4D97-AF65-F5344CB8AC3E}">
        <p14:creationId xmlns:p14="http://schemas.microsoft.com/office/powerpoint/2010/main" val="95267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23251-40EA-DB93-2F2D-BEAFF8EFB8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51FC6EF-B270-93F3-93F4-7D9180C85D1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E79AB52-6EA8-F2CD-FF0E-84DF8A397406}"/>
              </a:ext>
            </a:extLst>
          </p:cNvPr>
          <p:cNvPicPr>
            <a:picLocks noChangeAspect="1"/>
          </p:cNvPicPr>
          <p:nvPr/>
        </p:nvPicPr>
        <p:blipFill>
          <a:blip r:embed="rId2"/>
          <a:stretch>
            <a:fillRect/>
          </a:stretch>
        </p:blipFill>
        <p:spPr>
          <a:xfrm>
            <a:off x="0" y="21122"/>
            <a:ext cx="9144000" cy="5101256"/>
          </a:xfrm>
          <a:prstGeom prst="rect">
            <a:avLst/>
          </a:prstGeom>
        </p:spPr>
      </p:pic>
    </p:spTree>
    <p:extLst>
      <p:ext uri="{BB962C8B-B14F-4D97-AF65-F5344CB8AC3E}">
        <p14:creationId xmlns:p14="http://schemas.microsoft.com/office/powerpoint/2010/main" val="2226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D0AF-CEA6-8A85-2EB9-47AD0FC09D8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0A9531F-5089-758E-DD83-DFD1434DD88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A1E644C-86FE-0297-3DE7-7E8514F3A137}"/>
              </a:ext>
            </a:extLst>
          </p:cNvPr>
          <p:cNvPicPr>
            <a:picLocks noChangeAspect="1"/>
          </p:cNvPicPr>
          <p:nvPr/>
        </p:nvPicPr>
        <p:blipFill>
          <a:blip r:embed="rId2"/>
          <a:stretch>
            <a:fillRect/>
          </a:stretch>
        </p:blipFill>
        <p:spPr>
          <a:xfrm>
            <a:off x="0" y="3567"/>
            <a:ext cx="9144000" cy="5136366"/>
          </a:xfrm>
          <a:prstGeom prst="rect">
            <a:avLst/>
          </a:prstGeom>
        </p:spPr>
      </p:pic>
    </p:spTree>
    <p:extLst>
      <p:ext uri="{BB962C8B-B14F-4D97-AF65-F5344CB8AC3E}">
        <p14:creationId xmlns:p14="http://schemas.microsoft.com/office/powerpoint/2010/main" val="413266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F8DD-9759-864D-C56A-840DCF6B60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2424A6-1E5F-318B-48E2-8139174A8BD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A48BABC-B818-C41D-F38A-8864B5A17A4B}"/>
              </a:ext>
            </a:extLst>
          </p:cNvPr>
          <p:cNvPicPr>
            <a:picLocks noChangeAspect="1"/>
          </p:cNvPicPr>
          <p:nvPr/>
        </p:nvPicPr>
        <p:blipFill>
          <a:blip r:embed="rId2"/>
          <a:stretch>
            <a:fillRect/>
          </a:stretch>
        </p:blipFill>
        <p:spPr>
          <a:xfrm>
            <a:off x="16601" y="0"/>
            <a:ext cx="9110798" cy="5143500"/>
          </a:xfrm>
          <a:prstGeom prst="rect">
            <a:avLst/>
          </a:prstGeom>
        </p:spPr>
      </p:pic>
    </p:spTree>
    <p:extLst>
      <p:ext uri="{BB962C8B-B14F-4D97-AF65-F5344CB8AC3E}">
        <p14:creationId xmlns:p14="http://schemas.microsoft.com/office/powerpoint/2010/main" val="34224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AD9C-D237-E193-6BA4-26D72F09D5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718D20-BC62-6DA7-C39D-E47C0B7CB5D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1AF77DE-05B1-FD77-179A-1888D0268866}"/>
              </a:ext>
            </a:extLst>
          </p:cNvPr>
          <p:cNvPicPr>
            <a:picLocks noChangeAspect="1"/>
          </p:cNvPicPr>
          <p:nvPr/>
        </p:nvPicPr>
        <p:blipFill>
          <a:blip r:embed="rId2"/>
          <a:stretch>
            <a:fillRect/>
          </a:stretch>
        </p:blipFill>
        <p:spPr>
          <a:xfrm>
            <a:off x="0" y="21491"/>
            <a:ext cx="9144000" cy="5100518"/>
          </a:xfrm>
          <a:prstGeom prst="rect">
            <a:avLst/>
          </a:prstGeom>
        </p:spPr>
      </p:pic>
    </p:spTree>
    <p:extLst>
      <p:ext uri="{BB962C8B-B14F-4D97-AF65-F5344CB8AC3E}">
        <p14:creationId xmlns:p14="http://schemas.microsoft.com/office/powerpoint/2010/main" val="269740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E5B7-9BBF-7F5D-929C-9715090060C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EFCBD21-4731-FD08-D3FE-7CDBC92619D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B7D9628-8DE0-0A55-7EBC-BD53EE77BC2E}"/>
              </a:ext>
            </a:extLst>
          </p:cNvPr>
          <p:cNvPicPr>
            <a:picLocks noChangeAspect="1"/>
          </p:cNvPicPr>
          <p:nvPr/>
        </p:nvPicPr>
        <p:blipFill>
          <a:blip r:embed="rId2"/>
          <a:stretch>
            <a:fillRect/>
          </a:stretch>
        </p:blipFill>
        <p:spPr>
          <a:xfrm>
            <a:off x="0" y="1390"/>
            <a:ext cx="9144000" cy="5140721"/>
          </a:xfrm>
          <a:prstGeom prst="rect">
            <a:avLst/>
          </a:prstGeom>
        </p:spPr>
      </p:pic>
    </p:spTree>
    <p:extLst>
      <p:ext uri="{BB962C8B-B14F-4D97-AF65-F5344CB8AC3E}">
        <p14:creationId xmlns:p14="http://schemas.microsoft.com/office/powerpoint/2010/main" val="294940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0917-B5A5-2A86-C42C-CAAEBFAE1BE2}"/>
            </a:ext>
          </a:extLst>
        </p:cNvPr>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5B858508-377E-18EA-40E5-600EC69A6831}"/>
              </a:ext>
            </a:extLst>
          </p:cNvPr>
          <p:cNvPicPr>
            <a:picLocks noChangeAspect="1"/>
          </p:cNvPicPr>
          <p:nvPr/>
        </p:nvPicPr>
        <p:blipFill>
          <a:blip r:embed="rId2"/>
          <a:stretch>
            <a:fillRect/>
          </a:stretch>
        </p:blipFill>
        <p:spPr>
          <a:xfrm>
            <a:off x="7400260" y="4463765"/>
            <a:ext cx="1583015" cy="546145"/>
          </a:xfrm>
          <a:prstGeom prst="rect">
            <a:avLst/>
          </a:prstGeom>
        </p:spPr>
      </p:pic>
      <p:sp>
        <p:nvSpPr>
          <p:cNvPr id="3" name="TextBox 2">
            <a:extLst>
              <a:ext uri="{FF2B5EF4-FFF2-40B4-BE49-F238E27FC236}">
                <a16:creationId xmlns:a16="http://schemas.microsoft.com/office/drawing/2014/main" id="{55C77E7A-1A2A-071E-3D37-57B6B7B9D0DD}"/>
              </a:ext>
            </a:extLst>
          </p:cNvPr>
          <p:cNvSpPr txBox="1"/>
          <p:nvPr/>
        </p:nvSpPr>
        <p:spPr>
          <a:xfrm>
            <a:off x="6345381" y="4561206"/>
            <a:ext cx="112914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Session sponsor:</a:t>
            </a:r>
          </a:p>
        </p:txBody>
      </p:sp>
      <p:sp>
        <p:nvSpPr>
          <p:cNvPr id="5" name="Title 1">
            <a:extLst>
              <a:ext uri="{FF2B5EF4-FFF2-40B4-BE49-F238E27FC236}">
                <a16:creationId xmlns:a16="http://schemas.microsoft.com/office/drawing/2014/main" id="{7FAF79F5-EB45-9657-F1E2-A25116589936}"/>
              </a:ext>
            </a:extLst>
          </p:cNvPr>
          <p:cNvSpPr txBox="1">
            <a:spLocks/>
          </p:cNvSpPr>
          <p:nvPr/>
        </p:nvSpPr>
        <p:spPr>
          <a:xfrm>
            <a:off x="214533" y="73437"/>
            <a:ext cx="8619366" cy="993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a:solidFill>
                  <a:schemeClr val="bg1"/>
                </a:solidFill>
                <a:latin typeface="Arial" panose="020B0604020202020204" pitchFamily="34" charset="0"/>
                <a:cs typeface="Arial" panose="020B0604020202020204" pitchFamily="34" charset="0"/>
              </a:rPr>
              <a:t>CIH All-Ireland Summit 2025</a:t>
            </a:r>
          </a:p>
        </p:txBody>
      </p:sp>
      <p:graphicFrame>
        <p:nvGraphicFramePr>
          <p:cNvPr id="6" name="Table 5">
            <a:extLst>
              <a:ext uri="{FF2B5EF4-FFF2-40B4-BE49-F238E27FC236}">
                <a16:creationId xmlns:a16="http://schemas.microsoft.com/office/drawing/2014/main" id="{5AAD7262-2367-45F1-F9D9-C04D0C4C49F5}"/>
              </a:ext>
            </a:extLst>
          </p:cNvPr>
          <p:cNvGraphicFramePr>
            <a:graphicFrameLocks noGrp="1"/>
          </p:cNvGraphicFramePr>
          <p:nvPr>
            <p:extLst>
              <p:ext uri="{D42A27DB-BD31-4B8C-83A1-F6EECF244321}">
                <p14:modId xmlns:p14="http://schemas.microsoft.com/office/powerpoint/2010/main" val="1405104554"/>
              </p:ext>
            </p:extLst>
          </p:nvPr>
        </p:nvGraphicFramePr>
        <p:xfrm>
          <a:off x="214533" y="986530"/>
          <a:ext cx="8376140" cy="3274752"/>
        </p:xfrm>
        <a:graphic>
          <a:graphicData uri="http://schemas.openxmlformats.org/drawingml/2006/table">
            <a:tbl>
              <a:tblPr firstRow="1" bandRow="1">
                <a:tableStyleId>{5C22544A-7EE6-4342-B048-85BDC9FD1C3A}</a:tableStyleId>
              </a:tblPr>
              <a:tblGrid>
                <a:gridCol w="1236786">
                  <a:extLst>
                    <a:ext uri="{9D8B030D-6E8A-4147-A177-3AD203B41FA5}">
                      <a16:colId xmlns:a16="http://schemas.microsoft.com/office/drawing/2014/main" val="3365626016"/>
                    </a:ext>
                  </a:extLst>
                </a:gridCol>
                <a:gridCol w="7139354">
                  <a:extLst>
                    <a:ext uri="{9D8B030D-6E8A-4147-A177-3AD203B41FA5}">
                      <a16:colId xmlns:a16="http://schemas.microsoft.com/office/drawing/2014/main" val="4043740525"/>
                    </a:ext>
                  </a:extLst>
                </a:gridCol>
              </a:tblGrid>
              <a:tr h="317656">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i="0" u="none" strike="noStrike" kern="1200">
                          <a:solidFill>
                            <a:schemeClr val="bg1"/>
                          </a:solidFill>
                          <a:effectLst/>
                          <a:latin typeface="Arial" panose="020B0604020202020204" pitchFamily="34" charset="0"/>
                          <a:ea typeface="+mn-ea"/>
                          <a:cs typeface="Arial" panose="020B0604020202020204" pitchFamily="34" charset="0"/>
                        </a:rPr>
                        <a:t>4 November 2025</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Arial" panose="020B0604020202020204" pitchFamily="34" charset="0"/>
                        <a:cs typeface="Arial" panose="020B0604020202020204" pitchFamily="34" charset="0"/>
                      </a:endParaRPr>
                    </a:p>
                  </a:txBody>
                  <a:tcP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56873"/>
                  </a:ext>
                </a:extLst>
              </a:tr>
              <a:tr h="6714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solidFill>
                            <a:schemeClr val="bg1"/>
                          </a:solidFill>
                          <a:latin typeface="Arial" panose="020B0604020202020204" pitchFamily="34" charset="0"/>
                          <a:cs typeface="Arial" panose="020B0604020202020204" pitchFamily="34" charset="0"/>
                        </a:rPr>
                        <a:t>14:45 – 15:30</a:t>
                      </a:r>
                    </a:p>
                    <a:p>
                      <a:endParaRPr lang="en-US">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0">
                          <a:solidFill>
                            <a:schemeClr val="bg1"/>
                          </a:solidFill>
                          <a:latin typeface="Arial" panose="020B0604020202020204" pitchFamily="34" charset="0"/>
                          <a:cs typeface="Arial" panose="020B0604020202020204" pitchFamily="34" charset="0"/>
                        </a:rPr>
                        <a:t>In discussion: The challenges of sustainability in housing </a:t>
                      </a: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630152"/>
                  </a:ext>
                </a:extLst>
              </a:tr>
              <a:tr h="2230812">
                <a:tc gridSpan="2">
                  <a:txBody>
                    <a:bodyPr/>
                    <a:lstStyle/>
                    <a:p>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Brian Rankin, sustainability and energy manager, Choice Housing</a:t>
                      </a:r>
                    </a:p>
                    <a:p>
                      <a:pPr algn="l"/>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David McCourt, head of asset management, Co-operative Housing </a:t>
                      </a:r>
                    </a:p>
                    <a:p>
                      <a:pPr algn="l"/>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Jennifer Whitey, sustainability manager, Tuath Housing </a:t>
                      </a:r>
                    </a:p>
                    <a:p>
                      <a:pPr algn="l"/>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Chair: Paddy Gray OBE, chair of the board of directors, Tuath Housing   </a:t>
                      </a:r>
                    </a:p>
                    <a:p>
                      <a:pPr algn="l"/>
                      <a:endParaRPr lang="en-GB" b="0" i="0">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en-US" b="1" i="0">
                          <a:solidFill>
                            <a:schemeClr val="bg1"/>
                          </a:solidFill>
                          <a:latin typeface="Arial" panose="020B0604020202020204" pitchFamily="34" charset="0"/>
                          <a:cs typeface="Arial" panose="020B0604020202020204" pitchFamily="34" charset="0"/>
                        </a:rPr>
                        <a:t>Sarah Daly, Associate director: sustainability, Turner &amp; Townsend Advisory</a:t>
                      </a:r>
                    </a:p>
                    <a:p>
                      <a:endParaRPr lang="en-US" b="1" i="0">
                        <a:solidFill>
                          <a:schemeClr val="bg1"/>
                        </a:solidFill>
                        <a:latin typeface="Arial" panose="020B0604020202020204" pitchFamily="34" charset="0"/>
                        <a:cs typeface="Arial" panose="020B0604020202020204" pitchFamily="34" charset="0"/>
                      </a:endParaRPr>
                    </a:p>
                    <a:p>
                      <a:r>
                        <a:rPr lang="en-US" b="1" i="0">
                          <a:solidFill>
                            <a:schemeClr val="bg1"/>
                          </a:solidFill>
                          <a:latin typeface="Arial" panose="020B0604020202020204" pitchFamily="34" charset="0"/>
                          <a:cs typeface="Arial" panose="020B0604020202020204" pitchFamily="34" charset="0"/>
                        </a:rPr>
                        <a:t>Cecily Church, Sustainability manager, The Guinness Partnership</a:t>
                      </a:r>
                    </a:p>
                    <a:p>
                      <a:endParaRPr lang="en-US" b="1" i="0">
                        <a:solidFill>
                          <a:schemeClr val="bg1"/>
                        </a:solidFill>
                        <a:latin typeface="Arial" panose="020B0604020202020204" pitchFamily="34" charset="0"/>
                        <a:cs typeface="Arial" panose="020B0604020202020204" pitchFamily="34" charset="0"/>
                      </a:endParaRPr>
                    </a:p>
                    <a:p>
                      <a:r>
                        <a:rPr lang="en-US" b="1" i="1">
                          <a:solidFill>
                            <a:schemeClr val="bg1"/>
                          </a:solidFill>
                          <a:latin typeface="Arial" panose="020B0604020202020204" pitchFamily="34" charset="0"/>
                          <a:cs typeface="Arial" panose="020B0604020202020204" pitchFamily="34" charset="0"/>
                        </a:rPr>
                        <a:t>Session chair: Rachael Williamson, Head of policy and external affairs, Chartered Institute of Housing</a:t>
                      </a:r>
                    </a:p>
                    <a:p>
                      <a:endParaRPr lang="en-US" b="1" i="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83449"/>
                  </a:ext>
                </a:extLst>
              </a:tr>
            </a:tbl>
          </a:graphicData>
        </a:graphic>
      </p:graphicFrame>
    </p:spTree>
    <p:extLst>
      <p:ext uri="{BB962C8B-B14F-4D97-AF65-F5344CB8AC3E}">
        <p14:creationId xmlns:p14="http://schemas.microsoft.com/office/powerpoint/2010/main" val="88391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8962-5C72-4AF2-2E86-DF95FCDA460A}"/>
            </a:ext>
          </a:extLst>
        </p:cNvPr>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0A29F579-4541-FBB6-391C-B12DC0958BC2}"/>
              </a:ext>
            </a:extLst>
          </p:cNvPr>
          <p:cNvPicPr>
            <a:picLocks noChangeAspect="1"/>
          </p:cNvPicPr>
          <p:nvPr/>
        </p:nvPicPr>
        <p:blipFill>
          <a:blip r:embed="rId2"/>
          <a:stretch>
            <a:fillRect/>
          </a:stretch>
        </p:blipFill>
        <p:spPr>
          <a:xfrm>
            <a:off x="7400260" y="4463765"/>
            <a:ext cx="1583015" cy="546145"/>
          </a:xfrm>
          <a:prstGeom prst="rect">
            <a:avLst/>
          </a:prstGeom>
        </p:spPr>
      </p:pic>
      <p:sp>
        <p:nvSpPr>
          <p:cNvPr id="3" name="TextBox 2">
            <a:extLst>
              <a:ext uri="{FF2B5EF4-FFF2-40B4-BE49-F238E27FC236}">
                <a16:creationId xmlns:a16="http://schemas.microsoft.com/office/drawing/2014/main" id="{612176E3-4882-3539-76B6-5B55C5066E19}"/>
              </a:ext>
            </a:extLst>
          </p:cNvPr>
          <p:cNvSpPr txBox="1"/>
          <p:nvPr/>
        </p:nvSpPr>
        <p:spPr>
          <a:xfrm>
            <a:off x="6345381" y="4561206"/>
            <a:ext cx="112914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Session sponsor:</a:t>
            </a:r>
          </a:p>
        </p:txBody>
      </p:sp>
      <p:pic>
        <p:nvPicPr>
          <p:cNvPr id="4" name="Picture 3" descr="A purple text on a white background&#10;&#10;AI-generated content may be incorrect.">
            <a:extLst>
              <a:ext uri="{FF2B5EF4-FFF2-40B4-BE49-F238E27FC236}">
                <a16:creationId xmlns:a16="http://schemas.microsoft.com/office/drawing/2014/main" id="{84F57869-1206-7302-0B2B-9C78B1DF07AF}"/>
              </a:ext>
            </a:extLst>
          </p:cNvPr>
          <p:cNvPicPr>
            <a:picLocks noChangeAspect="1"/>
          </p:cNvPicPr>
          <p:nvPr/>
        </p:nvPicPr>
        <p:blipFill>
          <a:blip r:embed="rId3"/>
          <a:stretch>
            <a:fillRect/>
          </a:stretch>
        </p:blipFill>
        <p:spPr>
          <a:xfrm>
            <a:off x="2572744" y="18768"/>
            <a:ext cx="4855762" cy="1576952"/>
          </a:xfrm>
          <a:prstGeom prst="rect">
            <a:avLst/>
          </a:prstGeom>
        </p:spPr>
      </p:pic>
      <p:pic>
        <p:nvPicPr>
          <p:cNvPr id="7" name="Picture 6">
            <a:extLst>
              <a:ext uri="{FF2B5EF4-FFF2-40B4-BE49-F238E27FC236}">
                <a16:creationId xmlns:a16="http://schemas.microsoft.com/office/drawing/2014/main" id="{C9CB24E9-84B0-A78E-C038-1A5D1384D92F}"/>
              </a:ext>
            </a:extLst>
          </p:cNvPr>
          <p:cNvPicPr>
            <a:picLocks noChangeAspect="1"/>
          </p:cNvPicPr>
          <p:nvPr/>
        </p:nvPicPr>
        <p:blipFill>
          <a:blip r:embed="rId4"/>
          <a:stretch>
            <a:fillRect/>
          </a:stretch>
        </p:blipFill>
        <p:spPr>
          <a:xfrm>
            <a:off x="141106" y="1858320"/>
            <a:ext cx="2994645" cy="2082298"/>
          </a:xfrm>
          <a:prstGeom prst="rect">
            <a:avLst/>
          </a:prstGeom>
        </p:spPr>
      </p:pic>
      <p:pic>
        <p:nvPicPr>
          <p:cNvPr id="8" name="Picture 7">
            <a:extLst>
              <a:ext uri="{FF2B5EF4-FFF2-40B4-BE49-F238E27FC236}">
                <a16:creationId xmlns:a16="http://schemas.microsoft.com/office/drawing/2014/main" id="{23AF7371-D876-7558-6723-FDD1B8325100}"/>
              </a:ext>
            </a:extLst>
          </p:cNvPr>
          <p:cNvPicPr>
            <a:picLocks noChangeAspect="1"/>
          </p:cNvPicPr>
          <p:nvPr/>
        </p:nvPicPr>
        <p:blipFill>
          <a:blip r:embed="rId5"/>
          <a:stretch>
            <a:fillRect/>
          </a:stretch>
        </p:blipFill>
        <p:spPr>
          <a:xfrm>
            <a:off x="3143250" y="1847550"/>
            <a:ext cx="3222580" cy="2099275"/>
          </a:xfrm>
          <a:prstGeom prst="rect">
            <a:avLst/>
          </a:prstGeom>
        </p:spPr>
      </p:pic>
      <p:pic>
        <p:nvPicPr>
          <p:cNvPr id="9" name="Picture 8">
            <a:extLst>
              <a:ext uri="{FF2B5EF4-FFF2-40B4-BE49-F238E27FC236}">
                <a16:creationId xmlns:a16="http://schemas.microsoft.com/office/drawing/2014/main" id="{0A30A7DE-31B0-8905-3B6A-B70ECF74AEB2}"/>
              </a:ext>
            </a:extLst>
          </p:cNvPr>
          <p:cNvPicPr>
            <a:picLocks noChangeAspect="1"/>
          </p:cNvPicPr>
          <p:nvPr/>
        </p:nvPicPr>
        <p:blipFill>
          <a:blip r:embed="rId6"/>
          <a:stretch>
            <a:fillRect/>
          </a:stretch>
        </p:blipFill>
        <p:spPr>
          <a:xfrm>
            <a:off x="6373329" y="1858320"/>
            <a:ext cx="2778170" cy="2093068"/>
          </a:xfrm>
          <a:prstGeom prst="rect">
            <a:avLst/>
          </a:prstGeom>
        </p:spPr>
      </p:pic>
    </p:spTree>
    <p:extLst>
      <p:ext uri="{BB962C8B-B14F-4D97-AF65-F5344CB8AC3E}">
        <p14:creationId xmlns:p14="http://schemas.microsoft.com/office/powerpoint/2010/main" val="4083301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nstruction site with a crane and metal structures&#10;&#10;AI-generated content may be incorrect.">
            <a:extLst>
              <a:ext uri="{FF2B5EF4-FFF2-40B4-BE49-F238E27FC236}">
                <a16:creationId xmlns:a16="http://schemas.microsoft.com/office/drawing/2014/main" id="{AA2A59DF-AA81-AEF1-ABE2-C71E7E3D739B}"/>
              </a:ext>
            </a:extLst>
          </p:cNvPr>
          <p:cNvPicPr>
            <a:picLocks noChangeAspect="1"/>
          </p:cNvPicPr>
          <p:nvPr/>
        </p:nvPicPr>
        <p:blipFill>
          <a:blip r:embed="rId2"/>
          <a:stretch>
            <a:fillRect/>
          </a:stretch>
        </p:blipFill>
        <p:spPr>
          <a:xfrm>
            <a:off x="6602098" y="131357"/>
            <a:ext cx="2426563" cy="3223478"/>
          </a:xfrm>
          <a:prstGeom prst="rect">
            <a:avLst/>
          </a:prstGeom>
        </p:spPr>
      </p:pic>
      <p:pic>
        <p:nvPicPr>
          <p:cNvPr id="13" name="Picture 12" descr="A group of people standing in a kitchen&#10;&#10;AI-generated content may be incorrect.">
            <a:extLst>
              <a:ext uri="{FF2B5EF4-FFF2-40B4-BE49-F238E27FC236}">
                <a16:creationId xmlns:a16="http://schemas.microsoft.com/office/drawing/2014/main" id="{83BAFAE6-D15D-3D8A-7A67-7AEE3A5EEE7F}"/>
              </a:ext>
            </a:extLst>
          </p:cNvPr>
          <p:cNvPicPr>
            <a:picLocks noChangeAspect="1"/>
          </p:cNvPicPr>
          <p:nvPr/>
        </p:nvPicPr>
        <p:blipFill>
          <a:blip r:embed="rId3"/>
          <a:stretch>
            <a:fillRect/>
          </a:stretch>
        </p:blipFill>
        <p:spPr>
          <a:xfrm>
            <a:off x="3360446" y="131356"/>
            <a:ext cx="2899639" cy="2428194"/>
          </a:xfrm>
          <a:prstGeom prst="rect">
            <a:avLst/>
          </a:prstGeom>
        </p:spPr>
      </p:pic>
      <p:pic>
        <p:nvPicPr>
          <p:cNvPr id="15" name="Picture 14" descr="A graph of energy efficiency&#10;&#10;AI-generated content may be incorrect.">
            <a:extLst>
              <a:ext uri="{FF2B5EF4-FFF2-40B4-BE49-F238E27FC236}">
                <a16:creationId xmlns:a16="http://schemas.microsoft.com/office/drawing/2014/main" id="{0B7450FD-2807-9CE1-CF35-DDD6C8A47863}"/>
              </a:ext>
            </a:extLst>
          </p:cNvPr>
          <p:cNvPicPr>
            <a:picLocks noChangeAspect="1"/>
          </p:cNvPicPr>
          <p:nvPr/>
        </p:nvPicPr>
        <p:blipFill>
          <a:blip r:embed="rId4"/>
          <a:stretch>
            <a:fillRect/>
          </a:stretch>
        </p:blipFill>
        <p:spPr>
          <a:xfrm>
            <a:off x="277773" y="52481"/>
            <a:ext cx="2740660" cy="2546530"/>
          </a:xfrm>
          <a:prstGeom prst="rect">
            <a:avLst/>
          </a:prstGeom>
        </p:spPr>
      </p:pic>
      <p:sp>
        <p:nvSpPr>
          <p:cNvPr id="18" name="Rectangle 17">
            <a:extLst>
              <a:ext uri="{FF2B5EF4-FFF2-40B4-BE49-F238E27FC236}">
                <a16:creationId xmlns:a16="http://schemas.microsoft.com/office/drawing/2014/main" id="{653B4450-12FA-5EF2-8C1F-B186389517D1}"/>
              </a:ext>
            </a:extLst>
          </p:cNvPr>
          <p:cNvSpPr/>
          <p:nvPr/>
        </p:nvSpPr>
        <p:spPr>
          <a:xfrm>
            <a:off x="255902" y="2677886"/>
            <a:ext cx="6004185" cy="16581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TextBox 16">
            <a:extLst>
              <a:ext uri="{FF2B5EF4-FFF2-40B4-BE49-F238E27FC236}">
                <a16:creationId xmlns:a16="http://schemas.microsoft.com/office/drawing/2014/main" id="{9E4052A2-8A9D-29BC-AD4D-0FE060FF458A}"/>
              </a:ext>
            </a:extLst>
          </p:cNvPr>
          <p:cNvSpPr txBox="1"/>
          <p:nvPr/>
        </p:nvSpPr>
        <p:spPr>
          <a:xfrm>
            <a:off x="384109" y="2520136"/>
            <a:ext cx="5747769" cy="1815882"/>
          </a:xfrm>
          <a:prstGeom prst="rect">
            <a:avLst/>
          </a:prstGeom>
          <a:noFill/>
        </p:spPr>
        <p:txBody>
          <a:bodyPr wrap="square">
            <a:spAutoFit/>
          </a:bodyPr>
          <a:lstStyle/>
          <a:p>
            <a:pPr>
              <a:buNone/>
            </a:pPr>
            <a:r>
              <a:rPr lang="en-GB" sz="1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GB"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“Before the retrofit, I was constantly cold here. Even with the heating on full, the house never felt warm and my energy bills were through the roof. Since the work was done, it’s like living in a completely different home. I wake up feeling cosy, even on the coldest mornings, and my heating stays on low all day. I’ve had the best winter yet. My bills have almost halved, and I’m sleeping so much better. The air just feels fresher, too, like I can actually breathe properly again.”</a:t>
            </a:r>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50702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2BD6-7B53-33F8-81D9-219BC9BC3905}"/>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DF502F5-F61F-5485-0644-FE02ADE9D4F9}"/>
              </a:ext>
            </a:extLst>
          </p:cNvPr>
          <p:cNvSpPr>
            <a:spLocks noGrp="1"/>
          </p:cNvSpPr>
          <p:nvPr>
            <p:ph type="body" idx="1"/>
          </p:nvPr>
        </p:nvSpPr>
        <p:spPr/>
        <p:txBody>
          <a:bodyPr/>
          <a:lstStyle/>
          <a:p>
            <a:endParaRPr lang="en-GB"/>
          </a:p>
        </p:txBody>
      </p:sp>
      <p:sp>
        <p:nvSpPr>
          <p:cNvPr id="4" name="Subtitle 3">
            <a:extLst>
              <a:ext uri="{FF2B5EF4-FFF2-40B4-BE49-F238E27FC236}">
                <a16:creationId xmlns:a16="http://schemas.microsoft.com/office/drawing/2014/main" id="{B653FDDE-873A-5F74-2472-DFE54F03D872}"/>
              </a:ext>
            </a:extLst>
          </p:cNvPr>
          <p:cNvSpPr>
            <a:spLocks noGrp="1"/>
          </p:cNvSpPr>
          <p:nvPr>
            <p:ph type="subTitle" idx="13"/>
          </p:nvPr>
        </p:nvSpPr>
        <p:spPr/>
        <p:txBody>
          <a:bodyPr/>
          <a:lstStyle/>
          <a:p>
            <a:endParaRPr lang="en-GB" dirty="0"/>
          </a:p>
        </p:txBody>
      </p:sp>
      <p:sp>
        <p:nvSpPr>
          <p:cNvPr id="7" name="Rectangle 6">
            <a:extLst>
              <a:ext uri="{FF2B5EF4-FFF2-40B4-BE49-F238E27FC236}">
                <a16:creationId xmlns:a16="http://schemas.microsoft.com/office/drawing/2014/main" id="{F38E74B4-7215-C859-A87F-8C387C4B2D03}"/>
              </a:ext>
            </a:extLst>
          </p:cNvPr>
          <p:cNvSpPr/>
          <p:nvPr/>
        </p:nvSpPr>
        <p:spPr>
          <a:xfrm>
            <a:off x="0" y="17758"/>
            <a:ext cx="5167993" cy="18996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up of a logo&#10;&#10;AI-generated content may be incorrect.">
            <a:extLst>
              <a:ext uri="{FF2B5EF4-FFF2-40B4-BE49-F238E27FC236}">
                <a16:creationId xmlns:a16="http://schemas.microsoft.com/office/drawing/2014/main" id="{71125526-4C6C-F9B3-633C-CFB17E2EA78F}"/>
              </a:ext>
            </a:extLst>
          </p:cNvPr>
          <p:cNvPicPr>
            <a:picLocks noChangeAspect="1"/>
          </p:cNvPicPr>
          <p:nvPr/>
        </p:nvPicPr>
        <p:blipFill>
          <a:blip r:embed="rId2"/>
          <a:stretch>
            <a:fillRect/>
          </a:stretch>
        </p:blipFill>
        <p:spPr>
          <a:xfrm>
            <a:off x="89806" y="426120"/>
            <a:ext cx="4218362" cy="1548059"/>
          </a:xfrm>
          <a:prstGeom prst="rect">
            <a:avLst/>
          </a:prstGeom>
        </p:spPr>
      </p:pic>
      <p:pic>
        <p:nvPicPr>
          <p:cNvPr id="9" name="Picture 8" descr="A car parked outside of Blair Castle&#10;&#10;AI-generated content may be incorrect.">
            <a:extLst>
              <a:ext uri="{FF2B5EF4-FFF2-40B4-BE49-F238E27FC236}">
                <a16:creationId xmlns:a16="http://schemas.microsoft.com/office/drawing/2014/main" id="{D88B4307-B933-46EF-61BB-84CE9EE8D1FD}"/>
              </a:ext>
            </a:extLst>
          </p:cNvPr>
          <p:cNvPicPr>
            <a:picLocks noChangeAspect="1"/>
          </p:cNvPicPr>
          <p:nvPr/>
        </p:nvPicPr>
        <p:blipFill>
          <a:blip r:embed="rId3"/>
          <a:stretch>
            <a:fillRect/>
          </a:stretch>
        </p:blipFill>
        <p:spPr>
          <a:xfrm>
            <a:off x="5563282" y="161767"/>
            <a:ext cx="3069771" cy="2302328"/>
          </a:xfrm>
          <a:prstGeom prst="rect">
            <a:avLst/>
          </a:prstGeom>
        </p:spPr>
      </p:pic>
      <p:pic>
        <p:nvPicPr>
          <p:cNvPr id="11" name="Picture 10" descr="A person standing on a ledge with a dog&#10;&#10;AI-generated content may be incorrect.">
            <a:extLst>
              <a:ext uri="{FF2B5EF4-FFF2-40B4-BE49-F238E27FC236}">
                <a16:creationId xmlns:a16="http://schemas.microsoft.com/office/drawing/2014/main" id="{A9816488-842E-7B00-B15F-8D2723FF8E6B}"/>
              </a:ext>
            </a:extLst>
          </p:cNvPr>
          <p:cNvPicPr>
            <a:picLocks noChangeAspect="1"/>
          </p:cNvPicPr>
          <p:nvPr/>
        </p:nvPicPr>
        <p:blipFill>
          <a:blip r:embed="rId4"/>
          <a:stretch>
            <a:fillRect/>
          </a:stretch>
        </p:blipFill>
        <p:spPr>
          <a:xfrm>
            <a:off x="3365894" y="2571750"/>
            <a:ext cx="3177157" cy="2382292"/>
          </a:xfrm>
          <a:prstGeom prst="rect">
            <a:avLst/>
          </a:prstGeom>
        </p:spPr>
      </p:pic>
      <p:pic>
        <p:nvPicPr>
          <p:cNvPr id="13" name="Picture 12" descr="A building under construction with scaffolding&#10;&#10;AI-generated content may be incorrect.">
            <a:extLst>
              <a:ext uri="{FF2B5EF4-FFF2-40B4-BE49-F238E27FC236}">
                <a16:creationId xmlns:a16="http://schemas.microsoft.com/office/drawing/2014/main" id="{8CC937CB-FBBC-CB0E-B369-A01F98EA61CD}"/>
              </a:ext>
            </a:extLst>
          </p:cNvPr>
          <p:cNvPicPr>
            <a:picLocks noChangeAspect="1"/>
          </p:cNvPicPr>
          <p:nvPr/>
        </p:nvPicPr>
        <p:blipFill>
          <a:blip r:embed="rId5"/>
          <a:stretch>
            <a:fillRect/>
          </a:stretch>
        </p:blipFill>
        <p:spPr>
          <a:xfrm>
            <a:off x="89806" y="2027053"/>
            <a:ext cx="3069771" cy="2302328"/>
          </a:xfrm>
          <a:prstGeom prst="rect">
            <a:avLst/>
          </a:prstGeom>
        </p:spPr>
      </p:pic>
    </p:spTree>
    <p:extLst>
      <p:ext uri="{BB962C8B-B14F-4D97-AF65-F5344CB8AC3E}">
        <p14:creationId xmlns:p14="http://schemas.microsoft.com/office/powerpoint/2010/main" val="249069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688D76-5E1B-EA44-8B3F-69E3CD7397A1}"/>
              </a:ext>
            </a:extLst>
          </p:cNvPr>
          <p:cNvSpPr txBox="1"/>
          <p:nvPr/>
        </p:nvSpPr>
        <p:spPr>
          <a:xfrm>
            <a:off x="2547057" y="1336797"/>
            <a:ext cx="4049891" cy="3254737"/>
          </a:xfrm>
          <a:prstGeom prst="rect">
            <a:avLst/>
          </a:prstGeom>
          <a:noFill/>
          <a:ln>
            <a:noFill/>
          </a:ln>
        </p:spPr>
        <p:txBody>
          <a:bodyPr wrap="none" rtlCol="0">
            <a:spAutoFit/>
          </a:bodyPr>
          <a:lstStyle/>
          <a:p>
            <a:pPr algn="ctr" defTabSz="685800">
              <a:defRPr/>
            </a:pPr>
            <a:r>
              <a:rPr lang="en-GB" sz="2400">
                <a:solidFill>
                  <a:prstClr val="white"/>
                </a:solidFill>
                <a:latin typeface="Calibri" panose="020F0502020204030204" pitchFamily="34" charset="0"/>
                <a:ea typeface="Calibri" panose="020F0502020204030204" pitchFamily="34" charset="0"/>
              </a:rPr>
              <a:t>  </a:t>
            </a:r>
            <a:endParaRPr lang="en-US" sz="2250">
              <a:solidFill>
                <a:prstClr val="white"/>
              </a:solidFill>
              <a:latin typeface="Calibri" panose="020F0502020204030204"/>
            </a:endParaRPr>
          </a:p>
          <a:p>
            <a:pPr algn="ctr" defTabSz="685800">
              <a:defRPr/>
            </a:pPr>
            <a:r>
              <a:rPr lang="en-US" sz="2100">
                <a:solidFill>
                  <a:prstClr val="white"/>
                </a:solidFill>
                <a:latin typeface="Arial" panose="020B0604020202020204" pitchFamily="34" charset="0"/>
                <a:cs typeface="Arial" panose="020B0604020202020204" pitchFamily="34" charset="0"/>
              </a:rPr>
              <a:t>Housing Supply</a:t>
            </a:r>
          </a:p>
          <a:p>
            <a:pPr algn="ctr" defTabSz="685800">
              <a:defRPr/>
            </a:pPr>
            <a:r>
              <a:rPr lang="en-US" sz="2100">
                <a:solidFill>
                  <a:prstClr val="white"/>
                </a:solidFill>
                <a:latin typeface="Arial" panose="020B0604020202020204" pitchFamily="34" charset="0"/>
                <a:cs typeface="Arial" panose="020B0604020202020204" pitchFamily="34" charset="0"/>
              </a:rPr>
              <a:t>Strategy, Policy and Approaches</a:t>
            </a:r>
          </a:p>
          <a:p>
            <a:pPr algn="ctr" defTabSz="685800">
              <a:defRPr/>
            </a:pPr>
            <a:endParaRPr lang="en-US">
              <a:solidFill>
                <a:prstClr val="white"/>
              </a:solidFill>
              <a:latin typeface="Arial" panose="020B0604020202020204" pitchFamily="34" charset="0"/>
              <a:cs typeface="Arial" panose="020B0604020202020204" pitchFamily="34" charset="0"/>
            </a:endParaRPr>
          </a:p>
          <a:p>
            <a:pPr algn="ctr" defTabSz="685800">
              <a:defRPr/>
            </a:pPr>
            <a:endParaRPr lang="en-US">
              <a:solidFill>
                <a:prstClr val="white"/>
              </a:solidFill>
              <a:latin typeface="Arial" panose="020B0604020202020204" pitchFamily="34" charset="0"/>
              <a:cs typeface="Arial" panose="020B0604020202020204" pitchFamily="34" charset="0"/>
            </a:endParaRPr>
          </a:p>
          <a:p>
            <a:pPr algn="ctr" defTabSz="685800">
              <a:defRPr/>
            </a:pPr>
            <a:r>
              <a:rPr lang="en-US">
                <a:solidFill>
                  <a:prstClr val="white"/>
                </a:solidFill>
                <a:latin typeface="Arial" panose="020B0604020202020204" pitchFamily="34" charset="0"/>
                <a:cs typeface="Arial" panose="020B0604020202020204" pitchFamily="34" charset="0"/>
              </a:rPr>
              <a:t>David Polley</a:t>
            </a:r>
          </a:p>
          <a:p>
            <a:pPr algn="ctr" defTabSz="685800">
              <a:defRPr/>
            </a:pPr>
            <a:r>
              <a:rPr lang="en-US">
                <a:solidFill>
                  <a:prstClr val="white"/>
                </a:solidFill>
                <a:latin typeface="Arial" panose="020B0604020202020204" pitchFamily="34" charset="0"/>
                <a:cs typeface="Arial" panose="020B0604020202020204" pitchFamily="34" charset="0"/>
              </a:rPr>
              <a:t>Director, Housing Supply Policy</a:t>
            </a:r>
          </a:p>
          <a:p>
            <a:pPr algn="ctr" defTabSz="685800">
              <a:defRPr/>
            </a:pPr>
            <a:endParaRPr lang="en-US">
              <a:solidFill>
                <a:prstClr val="white"/>
              </a:solidFill>
              <a:latin typeface="Arial" panose="020B0604020202020204" pitchFamily="34" charset="0"/>
              <a:cs typeface="Arial" panose="020B0604020202020204" pitchFamily="34" charset="0"/>
            </a:endParaRPr>
          </a:p>
          <a:p>
            <a:pPr algn="ctr" defTabSz="685800">
              <a:defRPr/>
            </a:pPr>
            <a:endParaRPr lang="en-US">
              <a:solidFill>
                <a:prstClr val="white"/>
              </a:solidFill>
              <a:latin typeface="Arial" panose="020B0604020202020204" pitchFamily="34" charset="0"/>
              <a:cs typeface="Arial" panose="020B0604020202020204" pitchFamily="34" charset="0"/>
            </a:endParaRPr>
          </a:p>
          <a:p>
            <a:pPr algn="ctr" defTabSz="685800">
              <a:defRPr/>
            </a:pPr>
            <a:r>
              <a:rPr lang="en-US" sz="1350">
                <a:solidFill>
                  <a:prstClr val="white"/>
                </a:solidFill>
                <a:latin typeface="Arial" panose="020B0604020202020204" pitchFamily="34" charset="0"/>
                <a:cs typeface="Arial" panose="020B0604020202020204" pitchFamily="34" charset="0"/>
              </a:rPr>
              <a:t>CIH All-Ireland Summit - 4</a:t>
            </a:r>
            <a:r>
              <a:rPr lang="en-US" sz="1350" baseline="30000">
                <a:solidFill>
                  <a:prstClr val="white"/>
                </a:solidFill>
                <a:latin typeface="Arial" panose="020B0604020202020204" pitchFamily="34" charset="0"/>
                <a:cs typeface="Arial" panose="020B0604020202020204" pitchFamily="34" charset="0"/>
              </a:rPr>
              <a:t>th</a:t>
            </a:r>
            <a:r>
              <a:rPr lang="en-US" sz="1350">
                <a:solidFill>
                  <a:prstClr val="white"/>
                </a:solidFill>
                <a:latin typeface="Arial" panose="020B0604020202020204" pitchFamily="34" charset="0"/>
                <a:cs typeface="Arial" panose="020B0604020202020204" pitchFamily="34" charset="0"/>
              </a:rPr>
              <a:t> November 2025</a:t>
            </a:r>
          </a:p>
          <a:p>
            <a:pPr algn="ctr" defTabSz="685800">
              <a:defRPr/>
            </a:pPr>
            <a:endParaRPr lang="en-US" dirty="0">
              <a:solidFill>
                <a:prstClr val="white"/>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BF3CBAA4-F384-0743-9391-8D497F3F214E}"/>
              </a:ext>
            </a:extLst>
          </p:cNvPr>
          <p:cNvPicPr>
            <a:picLocks noChangeAspect="1"/>
          </p:cNvPicPr>
          <p:nvPr/>
        </p:nvPicPr>
        <p:blipFill>
          <a:blip r:embed="rId4"/>
          <a:srcRect/>
          <a:stretch/>
        </p:blipFill>
        <p:spPr>
          <a:xfrm>
            <a:off x="7447229" y="370494"/>
            <a:ext cx="1296279" cy="533406"/>
          </a:xfrm>
          <a:prstGeom prst="rect">
            <a:avLst/>
          </a:prstGeom>
        </p:spPr>
      </p:pic>
    </p:spTree>
    <p:extLst>
      <p:ext uri="{BB962C8B-B14F-4D97-AF65-F5344CB8AC3E}">
        <p14:creationId xmlns:p14="http://schemas.microsoft.com/office/powerpoint/2010/main" val="1854789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382A6-8B5F-944B-8900-5B78E5453F26}"/>
              </a:ext>
            </a:extLst>
          </p:cNvPr>
          <p:cNvSpPr/>
          <p:nvPr/>
        </p:nvSpPr>
        <p:spPr>
          <a:xfrm>
            <a:off x="0" y="557941"/>
            <a:ext cx="9144000" cy="458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5" name="Straight Connector 4">
            <a:extLst>
              <a:ext uri="{FF2B5EF4-FFF2-40B4-BE49-F238E27FC236}">
                <a16:creationId xmlns:a16="http://schemas.microsoft.com/office/drawing/2014/main" id="{D007CDC4-0115-234E-AE3C-91C2CD85E619}"/>
              </a:ext>
            </a:extLst>
          </p:cNvPr>
          <p:cNvCxnSpPr>
            <a:cxnSpLocks/>
          </p:cNvCxnSpPr>
          <p:nvPr/>
        </p:nvCxnSpPr>
        <p:spPr>
          <a:xfrm>
            <a:off x="311085" y="4786460"/>
            <a:ext cx="8512405"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470061F1-9CFB-244C-8A38-801B0E2D9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52" y="61084"/>
            <a:ext cx="3356207" cy="441905"/>
          </a:xfrm>
          <a:prstGeom prst="rect">
            <a:avLst/>
          </a:prstGeom>
        </p:spPr>
      </p:pic>
      <p:sp>
        <p:nvSpPr>
          <p:cNvPr id="2" name="TextBox 1"/>
          <p:cNvSpPr txBox="1"/>
          <p:nvPr/>
        </p:nvSpPr>
        <p:spPr>
          <a:xfrm>
            <a:off x="177850" y="557941"/>
            <a:ext cx="4865906" cy="4596771"/>
          </a:xfrm>
          <a:prstGeom prst="rect">
            <a:avLst/>
          </a:prstGeom>
          <a:noFill/>
        </p:spPr>
        <p:txBody>
          <a:bodyPr wrap="square" rtlCol="0">
            <a:spAutoFit/>
          </a:bodyPr>
          <a:lstStyle/>
          <a:p>
            <a:pPr defTabSz="685800">
              <a:lnSpc>
                <a:spcPct val="150000"/>
              </a:lnSpc>
              <a:spcAft>
                <a:spcPts val="600"/>
              </a:spcAft>
            </a:pPr>
            <a:r>
              <a:rPr lang="en-GB" sz="2400" b="1">
                <a:solidFill>
                  <a:srgbClr val="000000"/>
                </a:solidFill>
                <a:latin typeface="Arial" panose="020B0604020202020204" pitchFamily="34" charset="0"/>
                <a:ea typeface="Calibri" panose="020F0502020204030204" pitchFamily="34" charset="0"/>
                <a:cs typeface="Times New Roman" panose="02020603050405020304" pitchFamily="18" charset="0"/>
              </a:rPr>
              <a:t>Strategic Context</a:t>
            </a:r>
            <a:endParaRPr lang="en-GB" sz="2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57175" indent="-257175" defTabSz="685800">
              <a:lnSpc>
                <a:spcPct val="150000"/>
              </a:lnSpc>
              <a:spcAft>
                <a:spcPts val="600"/>
              </a:spcAft>
              <a:buFont typeface="Wingdings" panose="05000000000000000000" pitchFamily="2" charset="2"/>
              <a:buChar char="ü"/>
            </a:pPr>
            <a:r>
              <a:rPr lang="en-GB" sz="1500" dirty="0">
                <a:solidFill>
                  <a:srgbClr val="0070C0"/>
                </a:solidFill>
                <a:latin typeface="Arial" panose="020B0604020202020204" pitchFamily="34" charset="0"/>
                <a:ea typeface="Calibri" panose="020F0502020204030204" pitchFamily="34" charset="0"/>
                <a:cs typeface="Times New Roman" panose="02020603050405020304" pitchFamily="18" charset="0"/>
              </a:rPr>
              <a:t>Executive Housing Supply Strategy</a:t>
            </a:r>
            <a:r>
              <a:rPr lang="en-GB" sz="1500" dirty="0">
                <a:solidFill>
                  <a:prstClr val="black"/>
                </a:solidFill>
                <a:latin typeface="Arial" panose="020B0604020202020204" pitchFamily="34" charset="0"/>
                <a:ea typeface="Calibri" panose="020F0502020204030204" pitchFamily="34" charset="0"/>
                <a:cs typeface="Times New Roman" panose="02020603050405020304" pitchFamily="18" charset="0"/>
              </a:rPr>
              <a:t>: Published</a:t>
            </a:r>
          </a:p>
          <a:p>
            <a:pPr marL="600075" lvl="1" indent="-257175" defTabSz="685800">
              <a:lnSpc>
                <a:spcPct val="150000"/>
              </a:lnSpc>
              <a:spcAft>
                <a:spcPts val="600"/>
              </a:spcAft>
              <a:buFont typeface="Arial" panose="020B0604020202020204" pitchFamily="34" charset="0"/>
              <a:buChar char="•"/>
            </a:pPr>
            <a:r>
              <a:rPr lang="en-GB" sz="1500" dirty="0">
                <a:solidFill>
                  <a:prstClr val="black"/>
                </a:solidFill>
                <a:latin typeface="Arial" panose="020B0604020202020204" pitchFamily="34" charset="0"/>
                <a:ea typeface="Calibri" panose="020F0502020204030204" pitchFamily="34" charset="0"/>
                <a:cs typeface="Times New Roman" panose="02020603050405020304" pitchFamily="18" charset="0"/>
              </a:rPr>
              <a:t>Vision: </a:t>
            </a:r>
            <a:r>
              <a:rPr lang="en-US" sz="1500" i="1" dirty="0">
                <a:solidFill>
                  <a:prstClr val="black"/>
                </a:solidFill>
                <a:latin typeface="Arial" panose="020B0604020202020204" pitchFamily="34" charset="0"/>
                <a:ea typeface="Calibri" panose="020F0502020204030204" pitchFamily="34" charset="0"/>
                <a:cs typeface="Times New Roman" panose="02020603050405020304" pitchFamily="18" charset="0"/>
              </a:rPr>
              <a:t>“Everybody has access to a good quality, affordable and sustainable home that is appropriate for their needs and is located within a thriving and inclusive community.”</a:t>
            </a:r>
            <a:endParaRPr lang="en-GB" sz="1500" i="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257175" indent="-257175" defTabSz="685800">
              <a:lnSpc>
                <a:spcPct val="150000"/>
              </a:lnSpc>
              <a:spcAft>
                <a:spcPts val="600"/>
              </a:spcAft>
              <a:buFont typeface="Wingdings" panose="05000000000000000000" pitchFamily="2" charset="2"/>
              <a:buChar char="ü"/>
            </a:pPr>
            <a:r>
              <a:rPr lang="en-GB" sz="1500" dirty="0">
                <a:solidFill>
                  <a:srgbClr val="0070C0"/>
                </a:solidFill>
                <a:latin typeface="Arial" panose="020B0604020202020204" pitchFamily="34" charset="0"/>
                <a:ea typeface="Calibri" panose="020F0502020204030204" pitchFamily="34" charset="0"/>
                <a:cs typeface="Times New Roman" panose="02020603050405020304" pitchFamily="18" charset="0"/>
              </a:rPr>
              <a:t>Programme for Government</a:t>
            </a:r>
            <a:r>
              <a:rPr lang="en-GB" sz="1500" dirty="0">
                <a:solidFill>
                  <a:srgbClr val="000000"/>
                </a:solidFill>
                <a:latin typeface="Arial" panose="020B0604020202020204" pitchFamily="34" charset="0"/>
                <a:ea typeface="Calibri" panose="020F0502020204030204" pitchFamily="34" charset="0"/>
                <a:cs typeface="Times New Roman" panose="02020603050405020304" pitchFamily="18" charset="0"/>
              </a:rPr>
              <a:t>: Housing priority &amp; targets</a:t>
            </a:r>
          </a:p>
          <a:p>
            <a:pPr marL="257175" indent="-257175" defTabSz="685800">
              <a:lnSpc>
                <a:spcPct val="150000"/>
              </a:lnSpc>
              <a:spcAft>
                <a:spcPts val="600"/>
              </a:spcAft>
              <a:buFont typeface="Wingdings" panose="05000000000000000000" pitchFamily="2" charset="2"/>
              <a:buChar char="ü"/>
            </a:pPr>
            <a:r>
              <a:rPr lang="en-GB" sz="1500" dirty="0">
                <a:solidFill>
                  <a:srgbClr val="0070C0"/>
                </a:solidFill>
                <a:latin typeface="Arial" panose="020B0604020202020204" pitchFamily="34" charset="0"/>
                <a:ea typeface="Calibri" panose="020F0502020204030204" pitchFamily="34" charset="0"/>
                <a:cs typeface="Times New Roman" panose="02020603050405020304" pitchFamily="18" charset="0"/>
              </a:rPr>
              <a:t>Housing Supply Strategy Action Plan</a:t>
            </a:r>
          </a:p>
          <a:p>
            <a:pPr marL="600075" lvl="1" indent="-257175" defTabSz="685800">
              <a:lnSpc>
                <a:spcPct val="150000"/>
              </a:lnSpc>
              <a:spcAft>
                <a:spcPts val="600"/>
              </a:spcAft>
              <a:buFont typeface="Arial" panose="020B0604020202020204" pitchFamily="34" charset="0"/>
              <a:buChar char="•"/>
            </a:pPr>
            <a:r>
              <a:rPr lang="en-GB" sz="1500" dirty="0">
                <a:solidFill>
                  <a:srgbClr val="000000"/>
                </a:solidFill>
                <a:latin typeface="Arial" panose="020B0604020202020204" pitchFamily="34" charset="0"/>
                <a:ea typeface="Calibri" panose="020F0502020204030204" pitchFamily="34" charset="0"/>
                <a:cs typeface="Times New Roman" panose="02020603050405020304" pitchFamily="18" charset="0"/>
              </a:rPr>
              <a:t>First 3-year plan being finalised</a:t>
            </a:r>
          </a:p>
          <a:p>
            <a:pPr defTabSz="685800">
              <a:lnSpc>
                <a:spcPct val="150000"/>
              </a:lnSpc>
              <a:spcAft>
                <a:spcPts val="600"/>
              </a:spcAft>
            </a:pPr>
            <a:endParaRPr lang="en-GB" dirty="0">
              <a:solidFill>
                <a:srgbClr val="5BB6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D583A335-B496-8D3E-5C51-08DF156C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4792">
            <a:off x="7058497" y="1353371"/>
            <a:ext cx="1771091" cy="2436756"/>
          </a:xfrm>
          <a:prstGeom prst="rect">
            <a:avLst/>
          </a:prstGeom>
          <a:ln w="6350">
            <a:solidFill>
              <a:schemeClr val="tx1"/>
            </a:solidFill>
          </a:ln>
        </p:spPr>
      </p:pic>
      <p:pic>
        <p:nvPicPr>
          <p:cNvPr id="9" name="Picture 8">
            <a:extLst>
              <a:ext uri="{FF2B5EF4-FFF2-40B4-BE49-F238E27FC236}">
                <a16:creationId xmlns:a16="http://schemas.microsoft.com/office/drawing/2014/main" id="{78A8E769-A90D-955E-C5EE-76D28A9C5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44735">
            <a:off x="5226180" y="1400986"/>
            <a:ext cx="1839150" cy="2452199"/>
          </a:xfrm>
          <a:prstGeom prst="rect">
            <a:avLst/>
          </a:prstGeom>
          <a:ln w="6350">
            <a:solidFill>
              <a:schemeClr val="tx1"/>
            </a:solidFill>
          </a:ln>
          <a:scene3d>
            <a:camera prst="orthographicFront">
              <a:rot lat="0" lon="0" rev="0"/>
            </a:camera>
            <a:lightRig rig="threePt" dir="t"/>
          </a:scene3d>
        </p:spPr>
      </p:pic>
    </p:spTree>
    <p:extLst>
      <p:ext uri="{BB962C8B-B14F-4D97-AF65-F5344CB8AC3E}">
        <p14:creationId xmlns:p14="http://schemas.microsoft.com/office/powerpoint/2010/main" val="70496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3D22-3704-1321-923F-D6C3C11B20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B5783F-4527-173B-F386-2B5D7EAB25FE}"/>
              </a:ext>
            </a:extLst>
          </p:cNvPr>
          <p:cNvSpPr/>
          <p:nvPr/>
        </p:nvSpPr>
        <p:spPr>
          <a:xfrm>
            <a:off x="-4714" y="420811"/>
            <a:ext cx="9144000" cy="458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cxnSp>
        <p:nvCxnSpPr>
          <p:cNvPr id="5" name="Straight Connector 4">
            <a:extLst>
              <a:ext uri="{FF2B5EF4-FFF2-40B4-BE49-F238E27FC236}">
                <a16:creationId xmlns:a16="http://schemas.microsoft.com/office/drawing/2014/main" id="{665F7158-64CC-6782-C9BE-129AF2A05B55}"/>
              </a:ext>
            </a:extLst>
          </p:cNvPr>
          <p:cNvCxnSpPr>
            <a:cxnSpLocks/>
          </p:cNvCxnSpPr>
          <p:nvPr/>
        </p:nvCxnSpPr>
        <p:spPr>
          <a:xfrm>
            <a:off x="311085" y="4786460"/>
            <a:ext cx="8512405"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AB6AD58-A773-7555-41A6-993129E37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52" y="61084"/>
            <a:ext cx="3356207" cy="441905"/>
          </a:xfrm>
          <a:prstGeom prst="rect">
            <a:avLst/>
          </a:prstGeom>
        </p:spPr>
      </p:pic>
      <p:sp>
        <p:nvSpPr>
          <p:cNvPr id="2" name="TextBox 1">
            <a:extLst>
              <a:ext uri="{FF2B5EF4-FFF2-40B4-BE49-F238E27FC236}">
                <a16:creationId xmlns:a16="http://schemas.microsoft.com/office/drawing/2014/main" id="{026D7FA6-6FFC-168C-4B9F-BAEA0A023286}"/>
              </a:ext>
            </a:extLst>
          </p:cNvPr>
          <p:cNvSpPr txBox="1"/>
          <p:nvPr/>
        </p:nvSpPr>
        <p:spPr>
          <a:xfrm>
            <a:off x="230711" y="562327"/>
            <a:ext cx="4336576" cy="5558573"/>
          </a:xfrm>
          <a:prstGeom prst="rect">
            <a:avLst/>
          </a:prstGeom>
          <a:noFill/>
        </p:spPr>
        <p:txBody>
          <a:bodyPr wrap="square" rtlCol="0">
            <a:spAutoFit/>
          </a:bodyPr>
          <a:lstStyle/>
          <a:p>
            <a:pPr algn="ctr" defTabSz="685800">
              <a:lnSpc>
                <a:spcPct val="150000"/>
              </a:lnSpc>
              <a:spcAft>
                <a:spcPts val="600"/>
              </a:spcAft>
            </a:pPr>
            <a:r>
              <a:rPr lang="en-GB" sz="2400" b="1"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Affordable/Mixed Tenure Housing </a:t>
            </a:r>
          </a:p>
          <a:p>
            <a:pPr marL="342900" indent="-342900" defTabSz="685800">
              <a:lnSpc>
                <a:spcPct val="200000"/>
              </a:lnSpc>
              <a:buFont typeface="Arial" panose="020B0604020202020204" pitchFamily="34" charset="0"/>
              <a:buChar char="•"/>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Intermediate Rent</a:t>
            </a:r>
          </a:p>
          <a:p>
            <a:pPr marL="342900" indent="-342900" defTabSz="685800">
              <a:lnSpc>
                <a:spcPct val="200000"/>
              </a:lnSpc>
              <a:buFont typeface="Arial" panose="020B0604020202020204" pitchFamily="34" charset="0"/>
              <a:buChar char="•"/>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Co-Own Shared Housing</a:t>
            </a:r>
          </a:p>
          <a:p>
            <a:pPr marL="342900" indent="-342900" defTabSz="685800">
              <a:lnSpc>
                <a:spcPct val="200000"/>
              </a:lnSpc>
              <a:buFont typeface="Arial" panose="020B0604020202020204" pitchFamily="34" charset="0"/>
              <a:buChar char="•"/>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Mixed Tenure</a:t>
            </a:r>
          </a:p>
          <a:p>
            <a:pPr marL="257175" indent="-257175" defTabSz="685800">
              <a:lnSpc>
                <a:spcPct val="150000"/>
              </a:lnSpc>
              <a:spcAft>
                <a:spcPts val="600"/>
              </a:spcAft>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57175" indent="-257175" defTabSz="685800">
              <a:lnSpc>
                <a:spcPct val="150000"/>
              </a:lnSpc>
              <a:spcAft>
                <a:spcPts val="600"/>
              </a:spcAft>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5BB6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473D950-580F-4FDB-6215-5EB69E581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325" y="1068239"/>
            <a:ext cx="3934808" cy="3007022"/>
          </a:xfrm>
          <a:prstGeom prst="rect">
            <a:avLst/>
          </a:prstGeom>
          <a:ln w="6350">
            <a:solidFill>
              <a:schemeClr val="tx1"/>
            </a:solidFill>
          </a:ln>
        </p:spPr>
      </p:pic>
    </p:spTree>
    <p:extLst>
      <p:ext uri="{BB962C8B-B14F-4D97-AF65-F5344CB8AC3E}">
        <p14:creationId xmlns:p14="http://schemas.microsoft.com/office/powerpoint/2010/main" val="172264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9C6CD-A505-C7E4-61DE-DA9C56EE31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B5C834-CA61-D1C5-9A73-0554098BF889}"/>
              </a:ext>
            </a:extLst>
          </p:cNvPr>
          <p:cNvSpPr/>
          <p:nvPr/>
        </p:nvSpPr>
        <p:spPr>
          <a:xfrm>
            <a:off x="-4714" y="420811"/>
            <a:ext cx="9144000" cy="458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cxnSp>
        <p:nvCxnSpPr>
          <p:cNvPr id="5" name="Straight Connector 4">
            <a:extLst>
              <a:ext uri="{FF2B5EF4-FFF2-40B4-BE49-F238E27FC236}">
                <a16:creationId xmlns:a16="http://schemas.microsoft.com/office/drawing/2014/main" id="{F51AFEEA-B0C7-139A-CBA4-FAF74AA1235C}"/>
              </a:ext>
            </a:extLst>
          </p:cNvPr>
          <p:cNvCxnSpPr>
            <a:cxnSpLocks/>
          </p:cNvCxnSpPr>
          <p:nvPr/>
        </p:nvCxnSpPr>
        <p:spPr>
          <a:xfrm>
            <a:off x="311085" y="4786460"/>
            <a:ext cx="8512405"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851D959-8527-F06C-AAC0-432323992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52" y="61084"/>
            <a:ext cx="3356207" cy="441905"/>
          </a:xfrm>
          <a:prstGeom prst="rect">
            <a:avLst/>
          </a:prstGeom>
        </p:spPr>
      </p:pic>
      <p:sp>
        <p:nvSpPr>
          <p:cNvPr id="2" name="TextBox 1">
            <a:extLst>
              <a:ext uri="{FF2B5EF4-FFF2-40B4-BE49-F238E27FC236}">
                <a16:creationId xmlns:a16="http://schemas.microsoft.com/office/drawing/2014/main" id="{0FEB9516-AAFD-EA2A-FBFF-D9D129353883}"/>
              </a:ext>
            </a:extLst>
          </p:cNvPr>
          <p:cNvSpPr txBox="1"/>
          <p:nvPr/>
        </p:nvSpPr>
        <p:spPr>
          <a:xfrm>
            <a:off x="393158" y="697657"/>
            <a:ext cx="4336576" cy="3765774"/>
          </a:xfrm>
          <a:prstGeom prst="rect">
            <a:avLst/>
          </a:prstGeom>
          <a:noFill/>
        </p:spPr>
        <p:txBody>
          <a:bodyPr wrap="square" rtlCol="0">
            <a:spAutoFit/>
          </a:bodyPr>
          <a:lstStyle/>
          <a:p>
            <a:pPr defTabSz="685800">
              <a:lnSpc>
                <a:spcPct val="150000"/>
              </a:lnSpc>
              <a:spcAft>
                <a:spcPts val="600"/>
              </a:spcAft>
            </a:pPr>
            <a:r>
              <a:rPr lang="en-GB"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2400" b="1"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Homelessness </a:t>
            </a:r>
          </a:p>
          <a:p>
            <a:pPr marL="342900" indent="-342900" defTabSz="685800">
              <a:lnSpc>
                <a:spcPct val="150000"/>
              </a:lnSpc>
              <a:spcAft>
                <a:spcPts val="600"/>
              </a:spcAft>
              <a:buFont typeface="Arial" panose="020B0604020202020204" pitchFamily="34" charset="0"/>
              <a:buChar char="•"/>
            </a:pPr>
            <a:r>
              <a:rPr lang="en-GB"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Prevention</a:t>
            </a:r>
          </a:p>
          <a:p>
            <a:pPr marL="342900" indent="-342900" defTabSz="685800">
              <a:lnSpc>
                <a:spcPct val="150000"/>
              </a:lnSpc>
              <a:spcAft>
                <a:spcPts val="600"/>
              </a:spcAft>
              <a:buFont typeface="Arial" panose="020B0604020202020204" pitchFamily="34" charset="0"/>
              <a:buChar char="•"/>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Move on</a:t>
            </a:r>
          </a:p>
          <a:p>
            <a:pPr defTabSz="685800">
              <a:lnSpc>
                <a:spcPct val="150000"/>
              </a:lnSpc>
              <a:spcAft>
                <a:spcPts val="600"/>
              </a:spcAft>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57175" indent="-257175" defTabSz="685800">
              <a:lnSpc>
                <a:spcPct val="150000"/>
              </a:lnSpc>
              <a:spcAft>
                <a:spcPts val="600"/>
              </a:spcAft>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5BB6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9E8210E-307F-DB8C-6E59-7ECF82BFDF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42513" y="1068239"/>
            <a:ext cx="2822432" cy="3007022"/>
          </a:xfrm>
          <a:prstGeom prst="rect">
            <a:avLst/>
          </a:prstGeom>
          <a:ln w="6350">
            <a:solidFill>
              <a:schemeClr val="tx1"/>
            </a:solidFill>
          </a:ln>
        </p:spPr>
      </p:pic>
    </p:spTree>
    <p:extLst>
      <p:ext uri="{BB962C8B-B14F-4D97-AF65-F5344CB8AC3E}">
        <p14:creationId xmlns:p14="http://schemas.microsoft.com/office/powerpoint/2010/main" val="1448970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FE12-A850-BB18-8B05-0D5D044A8D1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94AF4E-9E18-7B6B-DDA3-754C2D584FB5}"/>
              </a:ext>
            </a:extLst>
          </p:cNvPr>
          <p:cNvSpPr/>
          <p:nvPr/>
        </p:nvSpPr>
        <p:spPr>
          <a:xfrm>
            <a:off x="480060" y="155250"/>
            <a:ext cx="8659226" cy="458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cxnSp>
        <p:nvCxnSpPr>
          <p:cNvPr id="5" name="Straight Connector 4">
            <a:extLst>
              <a:ext uri="{FF2B5EF4-FFF2-40B4-BE49-F238E27FC236}">
                <a16:creationId xmlns:a16="http://schemas.microsoft.com/office/drawing/2014/main" id="{8C17507C-60A0-21C8-B4EF-8C1EC4645FB4}"/>
              </a:ext>
            </a:extLst>
          </p:cNvPr>
          <p:cNvCxnSpPr>
            <a:cxnSpLocks/>
          </p:cNvCxnSpPr>
          <p:nvPr/>
        </p:nvCxnSpPr>
        <p:spPr>
          <a:xfrm>
            <a:off x="311085" y="4786460"/>
            <a:ext cx="8512405"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3AA85BC-17CA-D764-6D99-0B018218D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52" y="61084"/>
            <a:ext cx="3356207" cy="441905"/>
          </a:xfrm>
          <a:prstGeom prst="rect">
            <a:avLst/>
          </a:prstGeom>
        </p:spPr>
      </p:pic>
      <p:sp>
        <p:nvSpPr>
          <p:cNvPr id="2" name="TextBox 1">
            <a:extLst>
              <a:ext uri="{FF2B5EF4-FFF2-40B4-BE49-F238E27FC236}">
                <a16:creationId xmlns:a16="http://schemas.microsoft.com/office/drawing/2014/main" id="{4371FB0D-23A6-F1A8-B035-43D79AB8C55E}"/>
              </a:ext>
            </a:extLst>
          </p:cNvPr>
          <p:cNvSpPr txBox="1"/>
          <p:nvPr/>
        </p:nvSpPr>
        <p:spPr>
          <a:xfrm>
            <a:off x="205740" y="597154"/>
            <a:ext cx="4978908" cy="8501686"/>
          </a:xfrm>
          <a:prstGeom prst="rect">
            <a:avLst/>
          </a:prstGeom>
          <a:noFill/>
        </p:spPr>
        <p:txBody>
          <a:bodyPr wrap="square" rtlCol="0">
            <a:spAutoFit/>
          </a:bodyPr>
          <a:lstStyle/>
          <a:p>
            <a:pPr algn="ctr" defTabSz="685800">
              <a:lnSpc>
                <a:spcPct val="150000"/>
              </a:lnSpc>
              <a:spcAft>
                <a:spcPts val="600"/>
              </a:spcAft>
            </a:pPr>
            <a:r>
              <a:rPr lang="en-GB" sz="2400" b="1"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Reviews - Policy &amp; Legislation</a:t>
            </a:r>
          </a:p>
          <a:p>
            <a:pPr algn="ctr" defTabSz="685800">
              <a:lnSpc>
                <a:spcPct val="150000"/>
              </a:lnSpc>
              <a:spcAft>
                <a:spcPts val="600"/>
              </a:spcAft>
            </a:pPr>
            <a:endParaRPr lang="en-GB" sz="75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defTabSz="685800">
              <a:lnSpc>
                <a:spcPct val="150000"/>
              </a:lnSpc>
              <a:spcAft>
                <a:spcPts val="600"/>
              </a:spcAft>
              <a:buFont typeface="Wingdings" panose="05000000000000000000" pitchFamily="2" charset="2"/>
              <a:buChar char="Ø"/>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Decent Homes Standard (DHS)</a:t>
            </a:r>
          </a:p>
          <a:p>
            <a:pPr marL="342900" indent="-342900" defTabSz="685800">
              <a:lnSpc>
                <a:spcPct val="150000"/>
              </a:lnSpc>
              <a:spcAft>
                <a:spcPts val="600"/>
              </a:spcAft>
              <a:buFont typeface="Wingdings" panose="05000000000000000000" pitchFamily="2" charset="2"/>
              <a:buChar char="Ø"/>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Tenancy Fraud</a:t>
            </a:r>
          </a:p>
          <a:p>
            <a:pPr marL="342900" indent="-342900" defTabSz="685800">
              <a:lnSpc>
                <a:spcPct val="150000"/>
              </a:lnSpc>
              <a:spcAft>
                <a:spcPts val="600"/>
              </a:spcAft>
              <a:buFont typeface="Wingdings" panose="05000000000000000000" pitchFamily="2" charset="2"/>
              <a:buChar char="Ø"/>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Disabled Facilities/Private Sector Grants</a:t>
            </a:r>
          </a:p>
          <a:p>
            <a:pPr marL="342900" indent="-342900" defTabSz="685800">
              <a:lnSpc>
                <a:spcPct val="150000"/>
              </a:lnSpc>
              <a:spcAft>
                <a:spcPts val="600"/>
              </a:spcAft>
              <a:buFont typeface="Wingdings" panose="05000000000000000000" pitchFamily="2" charset="2"/>
              <a:buChar char="Ø"/>
            </a:pPr>
            <a:r>
              <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Private Rented Notice to Quit</a:t>
            </a:r>
          </a:p>
          <a:p>
            <a:pPr defTabSz="685800">
              <a:lnSpc>
                <a:spcPct val="150000"/>
              </a:lnSpc>
              <a:spcAft>
                <a:spcPts val="600"/>
              </a:spcAft>
            </a:pPr>
            <a:endPar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sz="21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ctr" defTabSz="685800">
              <a:lnSpc>
                <a:spcPct val="150000"/>
              </a:lnSpc>
              <a:spcAft>
                <a:spcPts val="600"/>
              </a:spcAft>
            </a:pPr>
            <a:endParaRPr lang="en-GB" sz="24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ctr" defTabSz="685800">
              <a:lnSpc>
                <a:spcPct val="150000"/>
              </a:lnSpc>
              <a:spcAft>
                <a:spcPts val="600"/>
              </a:spcAft>
            </a:pPr>
            <a:endParaRPr lang="en-GB" sz="24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57175" indent="-257175" defTabSz="685800">
              <a:lnSpc>
                <a:spcPct val="150000"/>
              </a:lnSpc>
              <a:spcAft>
                <a:spcPts val="600"/>
              </a:spcAft>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defTabSz="685800">
              <a:lnSpc>
                <a:spcPct val="150000"/>
              </a:lnSpc>
              <a:spcAft>
                <a:spcPts val="600"/>
              </a:spcAft>
            </a:pPr>
            <a:endParaRPr lang="en-GB" dirty="0">
              <a:solidFill>
                <a:srgbClr val="5BB6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8DD5139-5315-BB8F-DF6D-A2A425F5B2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42513" y="597155"/>
            <a:ext cx="2822432" cy="3629088"/>
          </a:xfrm>
          <a:prstGeom prst="rect">
            <a:avLst/>
          </a:prstGeom>
          <a:ln w="6350">
            <a:solidFill>
              <a:schemeClr val="tx1"/>
            </a:solidFill>
          </a:ln>
        </p:spPr>
      </p:pic>
    </p:spTree>
    <p:extLst>
      <p:ext uri="{BB962C8B-B14F-4D97-AF65-F5344CB8AC3E}">
        <p14:creationId xmlns:p14="http://schemas.microsoft.com/office/powerpoint/2010/main" val="103963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FA247-261A-32C6-DCEE-512208044482}"/>
            </a:ext>
          </a:extLst>
        </p:cNvPr>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B3A0B943-D1A8-4595-8064-DD8987498E42}"/>
              </a:ext>
            </a:extLst>
          </p:cNvPr>
          <p:cNvPicPr>
            <a:picLocks noChangeAspect="1"/>
          </p:cNvPicPr>
          <p:nvPr/>
        </p:nvPicPr>
        <p:blipFill>
          <a:blip r:embed="rId2"/>
          <a:stretch>
            <a:fillRect/>
          </a:stretch>
        </p:blipFill>
        <p:spPr>
          <a:xfrm>
            <a:off x="7400260" y="4463765"/>
            <a:ext cx="1583015" cy="546145"/>
          </a:xfrm>
          <a:prstGeom prst="rect">
            <a:avLst/>
          </a:prstGeom>
        </p:spPr>
      </p:pic>
      <p:sp>
        <p:nvSpPr>
          <p:cNvPr id="3" name="TextBox 2">
            <a:extLst>
              <a:ext uri="{FF2B5EF4-FFF2-40B4-BE49-F238E27FC236}">
                <a16:creationId xmlns:a16="http://schemas.microsoft.com/office/drawing/2014/main" id="{C97E4E73-0A87-23F3-B73D-7E18D3420590}"/>
              </a:ext>
            </a:extLst>
          </p:cNvPr>
          <p:cNvSpPr txBox="1"/>
          <p:nvPr/>
        </p:nvSpPr>
        <p:spPr>
          <a:xfrm>
            <a:off x="6345381" y="4561206"/>
            <a:ext cx="112914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Session sponsor:</a:t>
            </a:r>
          </a:p>
        </p:txBody>
      </p:sp>
      <p:sp>
        <p:nvSpPr>
          <p:cNvPr id="5" name="Title 1">
            <a:extLst>
              <a:ext uri="{FF2B5EF4-FFF2-40B4-BE49-F238E27FC236}">
                <a16:creationId xmlns:a16="http://schemas.microsoft.com/office/drawing/2014/main" id="{2EECF086-AEDC-C3E3-08DB-DF0F1BEB6556}"/>
              </a:ext>
            </a:extLst>
          </p:cNvPr>
          <p:cNvSpPr txBox="1">
            <a:spLocks/>
          </p:cNvSpPr>
          <p:nvPr/>
        </p:nvSpPr>
        <p:spPr>
          <a:xfrm>
            <a:off x="214533" y="349596"/>
            <a:ext cx="8619366" cy="993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CIH All-Ireland Summit 2025</a:t>
            </a:r>
          </a:p>
        </p:txBody>
      </p:sp>
      <p:graphicFrame>
        <p:nvGraphicFramePr>
          <p:cNvPr id="6" name="Table 5">
            <a:extLst>
              <a:ext uri="{FF2B5EF4-FFF2-40B4-BE49-F238E27FC236}">
                <a16:creationId xmlns:a16="http://schemas.microsoft.com/office/drawing/2014/main" id="{7F74E9D9-2350-F37D-6011-3D1F4961FA21}"/>
              </a:ext>
            </a:extLst>
          </p:cNvPr>
          <p:cNvGraphicFramePr>
            <a:graphicFrameLocks noGrp="1"/>
          </p:cNvGraphicFramePr>
          <p:nvPr/>
        </p:nvGraphicFramePr>
        <p:xfrm>
          <a:off x="214533" y="1270481"/>
          <a:ext cx="8376140" cy="2369820"/>
        </p:xfrm>
        <a:graphic>
          <a:graphicData uri="http://schemas.openxmlformats.org/drawingml/2006/table">
            <a:tbl>
              <a:tblPr firstRow="1" bandRow="1">
                <a:tableStyleId>{5C22544A-7EE6-4342-B048-85BDC9FD1C3A}</a:tableStyleId>
              </a:tblPr>
              <a:tblGrid>
                <a:gridCol w="1236786">
                  <a:extLst>
                    <a:ext uri="{9D8B030D-6E8A-4147-A177-3AD203B41FA5}">
                      <a16:colId xmlns:a16="http://schemas.microsoft.com/office/drawing/2014/main" val="3365626016"/>
                    </a:ext>
                  </a:extLst>
                </a:gridCol>
                <a:gridCol w="7139354">
                  <a:extLst>
                    <a:ext uri="{9D8B030D-6E8A-4147-A177-3AD203B41FA5}">
                      <a16:colId xmlns:a16="http://schemas.microsoft.com/office/drawing/2014/main" val="4043740525"/>
                    </a:ext>
                  </a:extLst>
                </a:gridCol>
              </a:tblGrid>
              <a:tr h="330341">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i="0" u="none" strike="noStrike" kern="1200">
                          <a:solidFill>
                            <a:schemeClr val="bg1"/>
                          </a:solidFill>
                          <a:effectLst/>
                          <a:latin typeface="Arial" panose="020B0604020202020204" pitchFamily="34" charset="0"/>
                          <a:ea typeface="+mn-ea"/>
                          <a:cs typeface="Arial" panose="020B0604020202020204" pitchFamily="34" charset="0"/>
                        </a:rPr>
                        <a:t>4 November 2025</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latin typeface="Arial" panose="020B0604020202020204" pitchFamily="34" charset="0"/>
                        <a:cs typeface="Arial" panose="020B0604020202020204" pitchFamily="34" charset="0"/>
                      </a:endParaRPr>
                    </a:p>
                  </a:txBody>
                  <a:tcP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5687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solidFill>
                            <a:schemeClr val="bg1"/>
                          </a:solidFill>
                          <a:latin typeface="Arial" panose="020B0604020202020204" pitchFamily="34" charset="0"/>
                          <a:cs typeface="Arial" panose="020B0604020202020204" pitchFamily="34" charset="0"/>
                        </a:rPr>
                        <a:t>12:10 – 12:55</a:t>
                      </a:r>
                    </a:p>
                    <a:p>
                      <a:endParaRPr lang="en-US">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0">
                          <a:solidFill>
                            <a:schemeClr val="bg1"/>
                          </a:solidFill>
                          <a:latin typeface="Arial" panose="020B0604020202020204" pitchFamily="34" charset="0"/>
                          <a:cs typeface="Arial" panose="020B0604020202020204" pitchFamily="34" charset="0"/>
                        </a:rPr>
                        <a:t>Use of technology and Artificial Intelligence (AI) in housing</a:t>
                      </a: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630152"/>
                  </a:ext>
                </a:extLst>
              </a:tr>
              <a:tr h="370840">
                <a:tc gridSpan="2">
                  <a:txBody>
                    <a:bodyPr/>
                    <a:lstStyle/>
                    <a:p>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Chris Curran, digital services manager, North and East Housing Association</a:t>
                      </a:r>
                    </a:p>
                    <a:p>
                      <a:pPr algn="l"/>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Bobby McConnell, resident, Radius Housing</a:t>
                      </a:r>
                    </a:p>
                    <a:p>
                      <a:pPr algn="l"/>
                      <a:endParaRPr lang="en-GB" b="0" i="0">
                        <a:solidFill>
                          <a:schemeClr val="bg1"/>
                        </a:solidFill>
                        <a:latin typeface="Arial" panose="020B0604020202020204" pitchFamily="34" charset="0"/>
                        <a:cs typeface="Arial" panose="020B0604020202020204" pitchFamily="34" charset="0"/>
                      </a:endParaRPr>
                    </a:p>
                    <a:p>
                      <a:pPr algn="l"/>
                      <a:r>
                        <a:rPr lang="en-GB" b="0" i="0">
                          <a:solidFill>
                            <a:schemeClr val="bg1"/>
                          </a:solidFill>
                          <a:latin typeface="Arial" panose="020B0604020202020204" pitchFamily="34" charset="0"/>
                          <a:cs typeface="Arial" panose="020B0604020202020204" pitchFamily="34" charset="0"/>
                        </a:rPr>
                        <a:t>Chair: Laura O’Dowd, director of housing, Ark Housing Association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en-US" b="1" i="0">
                          <a:solidFill>
                            <a:schemeClr val="bg1"/>
                          </a:solidFill>
                          <a:latin typeface="Arial" panose="020B0604020202020204" pitchFamily="34" charset="0"/>
                          <a:cs typeface="Arial" panose="020B0604020202020204" pitchFamily="34" charset="0"/>
                        </a:rPr>
                        <a:t>Sarah Daly, Associate director: sustainability, Turner &amp; Townsend Advisory</a:t>
                      </a:r>
                    </a:p>
                    <a:p>
                      <a:endParaRPr lang="en-US" b="1" i="0">
                        <a:solidFill>
                          <a:schemeClr val="bg1"/>
                        </a:solidFill>
                        <a:latin typeface="Arial" panose="020B0604020202020204" pitchFamily="34" charset="0"/>
                        <a:cs typeface="Arial" panose="020B0604020202020204" pitchFamily="34" charset="0"/>
                      </a:endParaRPr>
                    </a:p>
                    <a:p>
                      <a:r>
                        <a:rPr lang="en-US" b="1" i="0">
                          <a:solidFill>
                            <a:schemeClr val="bg1"/>
                          </a:solidFill>
                          <a:latin typeface="Arial" panose="020B0604020202020204" pitchFamily="34" charset="0"/>
                          <a:cs typeface="Arial" panose="020B0604020202020204" pitchFamily="34" charset="0"/>
                        </a:rPr>
                        <a:t>Cecily Church, Sustainability manager, The Guinness Partnership</a:t>
                      </a:r>
                    </a:p>
                    <a:p>
                      <a:endParaRPr lang="en-US" b="1" i="0">
                        <a:solidFill>
                          <a:schemeClr val="bg1"/>
                        </a:solidFill>
                        <a:latin typeface="Arial" panose="020B0604020202020204" pitchFamily="34" charset="0"/>
                        <a:cs typeface="Arial" panose="020B0604020202020204" pitchFamily="34" charset="0"/>
                      </a:endParaRPr>
                    </a:p>
                    <a:p>
                      <a:r>
                        <a:rPr lang="en-US" b="1" i="1">
                          <a:solidFill>
                            <a:schemeClr val="bg1"/>
                          </a:solidFill>
                          <a:latin typeface="Arial" panose="020B0604020202020204" pitchFamily="34" charset="0"/>
                          <a:cs typeface="Arial" panose="020B0604020202020204" pitchFamily="34" charset="0"/>
                        </a:rPr>
                        <a:t>Session chair: Rachael Williamson, Head of policy and external affairs, Chartered Institute of Housing</a:t>
                      </a:r>
                    </a:p>
                    <a:p>
                      <a:endParaRPr lang="en-US" b="1" i="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83449"/>
                  </a:ext>
                </a:extLst>
              </a:tr>
            </a:tbl>
          </a:graphicData>
        </a:graphic>
      </p:graphicFrame>
    </p:spTree>
    <p:extLst>
      <p:ext uri="{BB962C8B-B14F-4D97-AF65-F5344CB8AC3E}">
        <p14:creationId xmlns:p14="http://schemas.microsoft.com/office/powerpoint/2010/main" val="43303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AEF-A9F3-030F-079C-CDA5CE9A0ED3}"/>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7DB1EAD-927A-326A-452E-18E6B7860B2E}"/>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BE6F53EC-F9FB-C5E6-16CB-58A53ED2DBC3}"/>
              </a:ext>
            </a:extLst>
          </p:cNvPr>
          <p:cNvPicPr>
            <a:picLocks noChangeAspect="1"/>
          </p:cNvPicPr>
          <p:nvPr/>
        </p:nvPicPr>
        <p:blipFill>
          <a:blip r:embed="rId3"/>
          <a:stretch>
            <a:fillRect/>
          </a:stretch>
        </p:blipFill>
        <p:spPr>
          <a:xfrm>
            <a:off x="0" y="40878"/>
            <a:ext cx="9144000" cy="5061744"/>
          </a:xfrm>
          <a:prstGeom prst="rect">
            <a:avLst/>
          </a:prstGeom>
        </p:spPr>
      </p:pic>
    </p:spTree>
    <p:extLst>
      <p:ext uri="{BB962C8B-B14F-4D97-AF65-F5344CB8AC3E}">
        <p14:creationId xmlns:p14="http://schemas.microsoft.com/office/powerpoint/2010/main" val="1970006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99AC-5281-CA61-D151-9B7EF5709B9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1EAE47-1B88-D336-ABAB-001F5C1E8F2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C7A832A-2900-4A3A-57CB-F7315F728AD1}"/>
              </a:ext>
            </a:extLst>
          </p:cNvPr>
          <p:cNvPicPr>
            <a:picLocks noChangeAspect="1"/>
          </p:cNvPicPr>
          <p:nvPr/>
        </p:nvPicPr>
        <p:blipFill>
          <a:blip r:embed="rId2"/>
          <a:stretch>
            <a:fillRect/>
          </a:stretch>
        </p:blipFill>
        <p:spPr>
          <a:xfrm>
            <a:off x="0" y="35273"/>
            <a:ext cx="9144000" cy="5072954"/>
          </a:xfrm>
          <a:prstGeom prst="rect">
            <a:avLst/>
          </a:prstGeom>
        </p:spPr>
      </p:pic>
    </p:spTree>
    <p:extLst>
      <p:ext uri="{BB962C8B-B14F-4D97-AF65-F5344CB8AC3E}">
        <p14:creationId xmlns:p14="http://schemas.microsoft.com/office/powerpoint/2010/main" val="4409764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d4de21-5a0c-4bf1-9bcb-c45b411e304f" xsi:nil="true"/>
    <lcf76f155ced4ddcb4097134ff3c332f xmlns="dc6da568-2bb6-45c0-b496-dddc0ef8fcef">
      <Terms xmlns="http://schemas.microsoft.com/office/infopath/2007/PartnerControls"/>
    </lcf76f155ced4ddcb4097134ff3c332f>
    <SharedWithUsers xmlns="fad4de21-5a0c-4bf1-9bcb-c45b411e304f">
      <UserInfo>
        <DisplayName>Becky Ibbertson</DisplayName>
        <AccountId>51</AccountId>
        <AccountType/>
      </UserInfo>
      <UserInfo>
        <DisplayName>Karen Kerr</DisplayName>
        <AccountId>431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84E8270BC8E54B8BDEEFC513D93428" ma:contentTypeVersion="19" ma:contentTypeDescription="Create a new document." ma:contentTypeScope="" ma:versionID="e4473028ffb3dee9cc49017503478fc0">
  <xsd:schema xmlns:xsd="http://www.w3.org/2001/XMLSchema" xmlns:xs="http://www.w3.org/2001/XMLSchema" xmlns:p="http://schemas.microsoft.com/office/2006/metadata/properties" xmlns:ns2="dc6da568-2bb6-45c0-b496-dddc0ef8fcef" xmlns:ns3="fad4de21-5a0c-4bf1-9bcb-c45b411e304f" targetNamespace="http://schemas.microsoft.com/office/2006/metadata/properties" ma:root="true" ma:fieldsID="e0fd99d328c007e923b61840c7773d46" ns2:_="" ns3:_="">
    <xsd:import namespace="dc6da568-2bb6-45c0-b496-dddc0ef8fcef"/>
    <xsd:import namespace="fad4de21-5a0c-4bf1-9bcb-c45b411e30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da568-2bb6-45c0-b496-dddc0ef8fc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60dd17-25c5-41f4-963c-ca68ac01c6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d4de21-5a0c-4bf1-9bcb-c45b411e304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d2b9576-2503-474b-951b-16782b1ecad9}" ma:internalName="TaxCatchAll" ma:showField="CatchAllData" ma:web="fad4de21-5a0c-4bf1-9bcb-c45b411e30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F88B90-E5AA-4D3A-B81D-B8F9F26619C2}">
  <ds:schemaRefs>
    <ds:schemaRef ds:uri="http://schemas.microsoft.com/sharepoint/v3/contenttype/forms"/>
  </ds:schemaRefs>
</ds:datastoreItem>
</file>

<file path=customXml/itemProps2.xml><?xml version="1.0" encoding="utf-8"?>
<ds:datastoreItem xmlns:ds="http://schemas.openxmlformats.org/officeDocument/2006/customXml" ds:itemID="{DBBD116F-A27A-4066-8E88-21BD0967306B}">
  <ds:schemaRefs>
    <ds:schemaRef ds:uri="1182218e-9f5b-45f6-b845-8aec53f4bc77"/>
    <ds:schemaRef ds:uri="8c544e9a-667f-4d47-ba2f-19ea37d4cc9d"/>
    <ds:schemaRef ds:uri="dc6da568-2bb6-45c0-b496-dddc0ef8fcef"/>
    <ds:schemaRef ds:uri="fad4de21-5a0c-4bf1-9bcb-c45b411e30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90FF1A-D395-4009-A73A-5F5CA6BD5068}">
  <ds:schemaRefs>
    <ds:schemaRef ds:uri="dc6da568-2bb6-45c0-b496-dddc0ef8fcef"/>
    <ds:schemaRef ds:uri="fad4de21-5a0c-4bf1-9bcb-c45b411e30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425</Words>
  <Application>Microsoft Office PowerPoint</Application>
  <PresentationFormat>On-screen Show (16:9)</PresentationFormat>
  <Paragraphs>89</Paragraphs>
  <Slides>18</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Aptos</vt:lpstr>
      <vt:lpstr>Aptos Display</vt:lpstr>
      <vt:lpstr>Arial</vt:lpstr>
      <vt:lpstr>Calibri</vt:lpstr>
      <vt:lpstr>Calibri Light</vt:lpstr>
      <vt:lpstr>Symbol</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Ealesh Patel</dc:creator>
  <cp:lastModifiedBy>Becky Ibbertson</cp:lastModifiedBy>
  <cp:revision>2</cp:revision>
  <dcterms:created xsi:type="dcterms:W3CDTF">2022-10-25T09:57:59Z</dcterms:created>
  <dcterms:modified xsi:type="dcterms:W3CDTF">2025-11-06T12:54:22Z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0x010100A584E8270BC8E54B8BDEEFC513D93428</vt:lpwstr>
  </property>
  <property fmtid="{D5CDD505-2E9C-101B-9397-08002B2CF9AE}" pid="3" name="MediaServiceImageTags">
    <vt:lpwstr/>
  </property>
</Properties>
</file>